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65" r:id="rId3"/>
    <p:sldId id="436" r:id="rId4"/>
    <p:sldId id="427" r:id="rId5"/>
    <p:sldId id="366" r:id="rId6"/>
    <p:sldId id="428" r:id="rId7"/>
    <p:sldId id="367" r:id="rId8"/>
    <p:sldId id="368" r:id="rId9"/>
    <p:sldId id="369" r:id="rId10"/>
    <p:sldId id="370" r:id="rId11"/>
    <p:sldId id="371" r:id="rId12"/>
    <p:sldId id="372" r:id="rId13"/>
    <p:sldId id="437" r:id="rId14"/>
    <p:sldId id="438" r:id="rId15"/>
    <p:sldId id="429" r:id="rId16"/>
    <p:sldId id="395" r:id="rId17"/>
    <p:sldId id="396" r:id="rId18"/>
    <p:sldId id="398" r:id="rId19"/>
    <p:sldId id="399" r:id="rId20"/>
    <p:sldId id="400" r:id="rId21"/>
    <p:sldId id="407" r:id="rId22"/>
    <p:sldId id="408" r:id="rId23"/>
    <p:sldId id="409" r:id="rId24"/>
    <p:sldId id="401" r:id="rId25"/>
    <p:sldId id="402" r:id="rId26"/>
    <p:sldId id="404" r:id="rId27"/>
    <p:sldId id="403" r:id="rId28"/>
    <p:sldId id="405" r:id="rId29"/>
    <p:sldId id="411" r:id="rId30"/>
    <p:sldId id="414" r:id="rId31"/>
    <p:sldId id="406" r:id="rId32"/>
    <p:sldId id="412" r:id="rId33"/>
    <p:sldId id="413" r:id="rId34"/>
    <p:sldId id="410" r:id="rId35"/>
    <p:sldId id="376" r:id="rId36"/>
    <p:sldId id="375" r:id="rId37"/>
    <p:sldId id="378" r:id="rId38"/>
    <p:sldId id="379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430" r:id="rId52"/>
    <p:sldId id="415" r:id="rId53"/>
    <p:sldId id="420" r:id="rId54"/>
    <p:sldId id="416" r:id="rId55"/>
    <p:sldId id="417" r:id="rId56"/>
    <p:sldId id="419" r:id="rId57"/>
    <p:sldId id="418" r:id="rId58"/>
    <p:sldId id="422" r:id="rId59"/>
    <p:sldId id="423" r:id="rId60"/>
    <p:sldId id="433" r:id="rId61"/>
    <p:sldId id="425" r:id="rId62"/>
    <p:sldId id="426" r:id="rId63"/>
    <p:sldId id="434" r:id="rId64"/>
    <p:sldId id="421" r:id="rId65"/>
    <p:sldId id="431" r:id="rId66"/>
    <p:sldId id="432" r:id="rId67"/>
    <p:sldId id="439" r:id="rId68"/>
    <p:sldId id="435" r:id="rId69"/>
    <p:sldId id="440" r:id="rId70"/>
    <p:sldId id="441" r:id="rId71"/>
    <p:sldId id="393" r:id="rId72"/>
    <p:sldId id="373" r:id="rId73"/>
  </p:sldIdLst>
  <p:sldSz cx="9144000" cy="6858000" type="screen4x3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B17CCC-18FC-054B-9476-25007078A7C5}">
          <p14:sldIdLst>
            <p14:sldId id="256"/>
            <p14:sldId id="365"/>
            <p14:sldId id="436"/>
          </p14:sldIdLst>
        </p14:section>
        <p14:section name="Karel" id="{DB70342F-7672-7D48-871C-AD7A2B764009}">
          <p14:sldIdLst>
            <p14:sldId id="427"/>
            <p14:sldId id="366"/>
          </p14:sldIdLst>
        </p14:section>
        <p14:section name="ConsolePrograms" id="{57013F8F-C3A1-F644-AA02-75F8F6E0402F}">
          <p14:sldIdLst>
            <p14:sldId id="428"/>
            <p14:sldId id="367"/>
            <p14:sldId id="368"/>
            <p14:sldId id="369"/>
            <p14:sldId id="370"/>
            <p14:sldId id="371"/>
            <p14:sldId id="372"/>
            <p14:sldId id="437"/>
            <p14:sldId id="438"/>
          </p14:sldIdLst>
        </p14:section>
        <p14:section name="Variables" id="{6A32830C-9026-BE45-88FD-FA658A19A6CA}">
          <p14:sldIdLst>
            <p14:sldId id="429"/>
            <p14:sldId id="395"/>
            <p14:sldId id="396"/>
            <p14:sldId id="398"/>
            <p14:sldId id="399"/>
            <p14:sldId id="400"/>
            <p14:sldId id="407"/>
            <p14:sldId id="408"/>
            <p14:sldId id="409"/>
            <p14:sldId id="401"/>
            <p14:sldId id="402"/>
            <p14:sldId id="404"/>
            <p14:sldId id="403"/>
            <p14:sldId id="405"/>
            <p14:sldId id="411"/>
            <p14:sldId id="414"/>
            <p14:sldId id="406"/>
            <p14:sldId id="412"/>
            <p14:sldId id="413"/>
            <p14:sldId id="410"/>
            <p14:sldId id="376"/>
            <p14:sldId id="375"/>
            <p14:sldId id="378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Expressions" id="{391DEDBE-79AC-0F4D-85B0-01D1B1A909DF}">
          <p14:sldIdLst>
            <p14:sldId id="430"/>
            <p14:sldId id="415"/>
            <p14:sldId id="420"/>
            <p14:sldId id="416"/>
            <p14:sldId id="417"/>
            <p14:sldId id="419"/>
            <p14:sldId id="418"/>
            <p14:sldId id="422"/>
            <p14:sldId id="423"/>
            <p14:sldId id="433"/>
            <p14:sldId id="425"/>
            <p14:sldId id="426"/>
            <p14:sldId id="434"/>
            <p14:sldId id="421"/>
            <p14:sldId id="431"/>
            <p14:sldId id="432"/>
            <p14:sldId id="439"/>
            <p14:sldId id="435"/>
            <p14:sldId id="440"/>
            <p14:sldId id="441"/>
            <p14:sldId id="393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0" autoAdjust="0"/>
    <p:restoredTop sz="90108" autoAdjust="0"/>
  </p:normalViewPr>
  <p:slideViewPr>
    <p:cSldViewPr>
      <p:cViewPr varScale="1">
        <p:scale>
          <a:sx n="115" d="100"/>
          <a:sy n="115" d="100"/>
        </p:scale>
        <p:origin x="4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primitive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6263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doesn't know how to express fraction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58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fix this?</a:t>
            </a:r>
          </a:p>
          <a:p>
            <a:r>
              <a:rPr lang="en-US" dirty="0"/>
              <a:t>y already has a box, and it's a special box that only </a:t>
            </a:r>
            <a:r>
              <a:rPr lang="en-US" dirty="0" err="1"/>
              <a:t>ints</a:t>
            </a:r>
            <a:r>
              <a:rPr lang="en-US" dirty="0"/>
              <a:t> 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7568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the original point: getting user input</a:t>
            </a:r>
          </a:p>
          <a:p>
            <a:r>
              <a:rPr lang="en-US" dirty="0"/>
              <a:t>This will wait for the user to input a number and then continue executing your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8358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is down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8030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prints out the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19845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waits until user enters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8190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finally assigns the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8075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Declare, evaluate right side, and initialize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6653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for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2937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EXPRESSIVE TYPE </a:t>
            </a:r>
            <a:r>
              <a:rPr lang="mr-IN" dirty="0"/>
              <a:t>–</a:t>
            </a:r>
            <a:r>
              <a:rPr lang="en-US" dirty="0"/>
              <a:t>you</a:t>
            </a:r>
            <a:r>
              <a:rPr lang="en-US" baseline="0" dirty="0"/>
              <a:t> can make an </a:t>
            </a:r>
            <a:r>
              <a:rPr lang="en-US" dirty="0" err="1"/>
              <a:t>int</a:t>
            </a:r>
            <a:r>
              <a:rPr lang="en-US" baseline="0" dirty="0"/>
              <a:t> into a string but not all strings into an </a:t>
            </a:r>
            <a:r>
              <a:rPr lang="en-US" baseline="0" dirty="0" err="1"/>
              <a:t>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162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vs how 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990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terms at a time</a:t>
            </a:r>
          </a:p>
          <a:p>
            <a:r>
              <a:rPr lang="en-US" dirty="0"/>
              <a:t>How can we fix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4066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terms at a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21698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0408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</a:t>
            </a:r>
            <a:r>
              <a:rPr lang="en-US" baseline="0" dirty="0"/>
              <a:t>e is some other weird behavior with operators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184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with the person next to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8341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2</a:t>
            </a:r>
          </a:p>
          <a:p>
            <a:pPr marL="228600" indent="-228600">
              <a:buAutoNum type="arabicParenR"/>
            </a:pPr>
            <a:r>
              <a:rPr lang="en-US" dirty="0"/>
              <a:t>13.5</a:t>
            </a:r>
          </a:p>
          <a:p>
            <a:pPr marL="228600" indent="-228600">
              <a:buAutoNum type="arabicParenR"/>
            </a:pPr>
            <a:r>
              <a:rPr lang="en-US" dirty="0"/>
              <a:t>11</a:t>
            </a:r>
          </a:p>
          <a:p>
            <a:pPr marL="228600" indent="-228600">
              <a:buAutoNum type="arabicParenR"/>
            </a:pPr>
            <a:r>
              <a:rPr lang="en-US" dirty="0"/>
              <a:t>abc12</a:t>
            </a:r>
          </a:p>
          <a:p>
            <a:pPr marL="228600" indent="-228600">
              <a:buAutoNum type="arabicParenR"/>
            </a:pPr>
            <a:r>
              <a:rPr lang="en-US" dirty="0"/>
              <a:t>abc3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4263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Behavior is slightly different too,</a:t>
            </a:r>
            <a:r>
              <a:rPr lang="en-US" baseline="0" dirty="0"/>
              <a:t> we’ll get to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588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allocate, which just means to set aside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60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 on right can be whole expression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98669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single quotes for char</a:t>
            </a:r>
          </a:p>
          <a:p>
            <a:r>
              <a:rPr lang="en-US" dirty="0" err="1"/>
              <a:t>booleans</a:t>
            </a:r>
            <a:r>
              <a:rPr lang="en-US" dirty="0"/>
              <a:t> often named started with "is" or "has"</a:t>
            </a:r>
          </a:p>
          <a:p>
            <a:r>
              <a:rPr lang="en-US" dirty="0"/>
              <a:t>Is what you’re feeling for this class love?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64764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TARTL: to assign, right to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0954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quotes!</a:t>
            </a:r>
          </a:p>
          <a:p>
            <a:r>
              <a:rPr lang="en-US" dirty="0"/>
              <a:t>Confusing because it’s used for multiple things, but this will become natural!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149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mr-IN" dirty="0"/>
              <a:t>–</a:t>
            </a:r>
            <a:r>
              <a:rPr lang="en-US" dirty="0"/>
              <a:t> save the same value and reuse it or change it. Old uses of it don’t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434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>
                <a:latin typeface="Calibri" charset="0"/>
              </a:rPr>
              <a:t>This document is copyright (C) Stanford Computer Science and Marty Stepp, licensed under Creative Commons Attribution 2.5 License.  All rights reserved.</a:t>
            </a:r>
            <a:br>
              <a:rPr lang="en-US" altLang="x-none" sz="800">
                <a:latin typeface="Calibri" charset="0"/>
              </a:rPr>
            </a:br>
            <a:r>
              <a:rPr lang="en-US" altLang="x-none" sz="800">
                <a:latin typeface="Calibri" charset="0"/>
              </a:rPr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3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29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19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97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8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667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93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0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8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1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 userDrawn="1"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/>
              <a:t>CS 106A, Lecture 4</a:t>
            </a:r>
            <a:br>
              <a:rPr lang="en-US" altLang="x-none" dirty="0"/>
            </a:br>
            <a:r>
              <a:rPr lang="en-US" altLang="x-none" sz="3400" dirty="0"/>
              <a:t>Introduction to Java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1, 2.1-2.4, 3.1-3.4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Programs</a:t>
            </a:r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import </a:t>
            </a:r>
            <a:r>
              <a:rPr lang="en-GB" altLang="x-none" dirty="0" err="1">
                <a:latin typeface="Consolas" charset="0"/>
              </a:rPr>
              <a:t>acm.program</a:t>
            </a:r>
            <a:r>
              <a:rPr lang="en-GB" altLang="x-none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sz="1200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public class </a:t>
            </a:r>
            <a:r>
              <a:rPr lang="en-GB" altLang="x-none" b="1" i="1" dirty="0">
                <a:latin typeface="Consolas" charset="0"/>
              </a:rPr>
              <a:t>Name</a:t>
            </a:r>
            <a:r>
              <a:rPr lang="en-GB" altLang="x-none" dirty="0">
                <a:latin typeface="Consolas" charset="0"/>
              </a:rPr>
              <a:t> </a:t>
            </a:r>
            <a:r>
              <a:rPr lang="en-GB" altLang="x-none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    </a:t>
            </a:r>
            <a:r>
              <a:rPr lang="en-GB" altLang="x-none" b="1" i="1" dirty="0">
                <a:latin typeface="Consolas" charset="0"/>
              </a:rPr>
              <a:t>statements</a:t>
            </a:r>
            <a:r>
              <a:rPr lang="en-GB" altLang="x-none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endParaRPr lang="en-GB" altLang="x-none" dirty="0">
              <a:latin typeface="Consolas" charset="0"/>
            </a:endParaRPr>
          </a:p>
          <a:p>
            <a:r>
              <a:rPr lang="en-GB" altLang="x-none" dirty="0"/>
              <a:t>Unlike Karel, many programs produce their </a:t>
            </a:r>
            <a:r>
              <a:rPr lang="en-GB" altLang="x-none" dirty="0" err="1"/>
              <a:t>behavior</a:t>
            </a:r>
            <a:r>
              <a:rPr lang="en-GB" altLang="x-none" dirty="0"/>
              <a:t> as text.</a:t>
            </a:r>
          </a:p>
          <a:p>
            <a:r>
              <a:rPr lang="en-GB" altLang="x-none" b="1" dirty="0"/>
              <a:t>console</a:t>
            </a:r>
            <a:r>
              <a:rPr lang="en-GB" altLang="x-none" dirty="0"/>
              <a:t>: Text box into which the </a:t>
            </a:r>
            <a:r>
              <a:rPr lang="en-GB" altLang="x-none" dirty="0" err="1"/>
              <a:t>behavior</a:t>
            </a:r>
            <a:r>
              <a:rPr lang="en-GB" altLang="x-none" dirty="0"/>
              <a:t> is displayed.</a:t>
            </a:r>
          </a:p>
          <a:p>
            <a:pPr lvl="1"/>
            <a:r>
              <a:rPr lang="en-US" altLang="x-none" i="1" dirty="0"/>
              <a:t>output:</a:t>
            </a:r>
            <a:r>
              <a:rPr lang="en-US" altLang="x-none" dirty="0"/>
              <a:t>	Messages displayed by the program.</a:t>
            </a:r>
          </a:p>
          <a:p>
            <a:pPr lvl="1"/>
            <a:r>
              <a:rPr lang="en-US" altLang="x-none" i="1" dirty="0"/>
              <a:t>input:</a:t>
            </a:r>
            <a:r>
              <a:rPr lang="en-US" altLang="x-none" dirty="0"/>
              <a:t>	Data read by the program that the user types.</a:t>
            </a:r>
          </a:p>
        </p:txBody>
      </p:sp>
    </p:spTree>
    <p:extLst>
      <p:ext uri="{BB962C8B-B14F-4D97-AF65-F5344CB8AC3E}">
        <p14:creationId xmlns:p14="http://schemas.microsoft.com/office/powerpoint/2010/main" val="127299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Programs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Hello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("This program produces");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    </a:t>
            </a:r>
            <a:r>
              <a:rPr lang="en-GB" altLang="x-none" sz="2000" dirty="0" err="1">
                <a:latin typeface="Consolas" charset="0"/>
              </a:rPr>
              <a:t>println</a:t>
            </a:r>
            <a:r>
              <a:rPr lang="en-GB" altLang="x-none" sz="2000" dirty="0">
                <a:latin typeface="Consolas" charset="0"/>
              </a:rPr>
              <a:t>("four lines of output");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}</a:t>
            </a:r>
          </a:p>
        </p:txBody>
      </p:sp>
      <p:pic>
        <p:nvPicPr>
          <p:cNvPr id="1015814" name="Picture 6" descr="screenshot-console-program-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4272867"/>
            <a:ext cx="35147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63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Output: </a:t>
            </a:r>
            <a:r>
              <a:rPr lang="en-US" altLang="x-none" dirty="0" err="1"/>
              <a:t>println</a:t>
            </a:r>
            <a:endParaRPr lang="en-US" altLang="x-none" dirty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/>
              <a:t>A statement that prints a line of output on the console, and goes to the next line.</a:t>
            </a:r>
          </a:p>
          <a:p>
            <a:pPr lvl="1"/>
            <a:r>
              <a:rPr lang="en-GB" altLang="x-none" dirty="0"/>
              <a:t>pronounced "print-</a:t>
            </a:r>
            <a:r>
              <a:rPr lang="en-GB" altLang="x-none" dirty="0" err="1"/>
              <a:t>linn</a:t>
            </a:r>
            <a:r>
              <a:rPr lang="en-GB" altLang="x-none" dirty="0"/>
              <a:t>"</a:t>
            </a:r>
          </a:p>
          <a:p>
            <a:pPr lvl="1"/>
            <a:endParaRPr lang="en-GB" altLang="x-none" dirty="0"/>
          </a:p>
          <a:p>
            <a:r>
              <a:rPr lang="en-GB" altLang="x-none" dirty="0"/>
              <a:t>Two ways to use </a:t>
            </a: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/>
              <a:t> :</a:t>
            </a:r>
          </a:p>
          <a:p>
            <a:pPr lvl="1">
              <a:buFontTx/>
              <a:buChar char="•"/>
            </a:pPr>
            <a:endParaRPr lang="en-GB" altLang="x-none" sz="900" dirty="0">
              <a:latin typeface="Courier New" charset="0"/>
            </a:endParaRPr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("</a:t>
            </a:r>
            <a:r>
              <a:rPr lang="en-GB" altLang="x-none" b="1" i="1" dirty="0">
                <a:latin typeface="Consolas" charset="0"/>
              </a:rPr>
              <a:t>text</a:t>
            </a:r>
            <a:r>
              <a:rPr lang="en-GB" altLang="x-none" dirty="0">
                <a:latin typeface="Consolas" charset="0"/>
              </a:rPr>
              <a:t>");</a:t>
            </a:r>
          </a:p>
          <a:p>
            <a:pPr lvl="2"/>
            <a:r>
              <a:rPr lang="en-GB" altLang="x-none" dirty="0"/>
              <a:t>Prints the given message as output, and goes to the next line.</a:t>
            </a:r>
          </a:p>
          <a:p>
            <a:pPr lvl="2"/>
            <a:r>
              <a:rPr lang="en-GB" altLang="x-none" dirty="0"/>
              <a:t>A message is called a </a:t>
            </a:r>
            <a:r>
              <a:rPr lang="en-GB" altLang="x-none" i="1" dirty="0"/>
              <a:t>string</a:t>
            </a:r>
            <a:r>
              <a:rPr lang="en-GB" altLang="x-none" dirty="0"/>
              <a:t>; it starts/ends with a </a:t>
            </a:r>
            <a:r>
              <a:rPr lang="en-GB" altLang="x-none" dirty="0">
                <a:latin typeface="Courier New" charset="0"/>
              </a:rPr>
              <a:t>"</a:t>
            </a:r>
            <a:r>
              <a:rPr lang="en-GB" altLang="x-none" dirty="0"/>
              <a:t> quote character.</a:t>
            </a:r>
          </a:p>
          <a:p>
            <a:pPr lvl="2"/>
            <a:r>
              <a:rPr lang="en-GB" altLang="x-none" dirty="0"/>
              <a:t>The quotes do not appear in the output.</a:t>
            </a:r>
          </a:p>
          <a:p>
            <a:pPr lvl="2"/>
            <a:r>
              <a:rPr lang="en-GB" altLang="x-none" dirty="0"/>
              <a:t>A string may not contain a </a:t>
            </a:r>
            <a:r>
              <a:rPr lang="en-GB" altLang="x-none" dirty="0">
                <a:latin typeface="Consolas" charset="0"/>
              </a:rPr>
              <a:t>"</a:t>
            </a:r>
            <a:r>
              <a:rPr lang="en-GB" altLang="x-none" dirty="0"/>
              <a:t> character.</a:t>
            </a:r>
          </a:p>
          <a:p>
            <a:pPr lvl="1">
              <a:buFont typeface="Wingdings" charset="2"/>
              <a:buNone/>
            </a:pPr>
            <a:endParaRPr lang="en-GB" altLang="x-none" dirty="0"/>
          </a:p>
          <a:p>
            <a:pPr lvl="1">
              <a:buFontTx/>
              <a:buChar char="•"/>
            </a:pPr>
            <a:r>
              <a:rPr lang="en-GB" altLang="x-none" dirty="0" err="1">
                <a:latin typeface="Consolas" charset="0"/>
              </a:rPr>
              <a:t>println</a:t>
            </a:r>
            <a:r>
              <a:rPr lang="en-GB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GB" altLang="x-none" dirty="0"/>
              <a:t>	Prints a blank line of output.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90121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I/O</a:t>
            </a:r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 err="1"/>
              <a:t>println</a:t>
            </a:r>
            <a:r>
              <a:rPr lang="en-GB" altLang="x-none" dirty="0"/>
              <a:t> allows out to output text to the user via the console</a:t>
            </a:r>
          </a:p>
          <a:p>
            <a:pPr lvl="1"/>
            <a:r>
              <a:rPr lang="en-GB" altLang="x-none" dirty="0"/>
              <a:t>Output is the “O” in “I/O”</a:t>
            </a:r>
          </a:p>
          <a:p>
            <a:r>
              <a:rPr lang="en-US" altLang="x-none" dirty="0"/>
              <a:t>We can also get input from the user via the console!</a:t>
            </a:r>
          </a:p>
        </p:txBody>
      </p:sp>
    </p:spTree>
    <p:extLst>
      <p:ext uri="{BB962C8B-B14F-4D97-AF65-F5344CB8AC3E}">
        <p14:creationId xmlns:p14="http://schemas.microsoft.com/office/powerpoint/2010/main" val="24693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I/O</a:t>
            </a:r>
          </a:p>
        </p:txBody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x-none" dirty="0" err="1"/>
              <a:t>println</a:t>
            </a:r>
            <a:r>
              <a:rPr lang="en-GB" altLang="x-none" dirty="0"/>
              <a:t> allows out to output text to the user via the console</a:t>
            </a:r>
          </a:p>
          <a:p>
            <a:pPr lvl="1"/>
            <a:r>
              <a:rPr lang="en-GB" altLang="x-none" dirty="0"/>
              <a:t>Output is the “O” in “I/O”</a:t>
            </a:r>
          </a:p>
          <a:p>
            <a:r>
              <a:rPr lang="en-US" altLang="x-none" dirty="0"/>
              <a:t>We can also get input from the user via the console!</a:t>
            </a:r>
          </a:p>
          <a:p>
            <a:pPr lvl="1"/>
            <a:r>
              <a:rPr lang="en-US" altLang="x-none" dirty="0"/>
              <a:t>Before we can receive input from the user, we need a way to store it…</a:t>
            </a:r>
          </a:p>
        </p:txBody>
      </p:sp>
    </p:spTree>
    <p:extLst>
      <p:ext uri="{BB962C8B-B14F-4D97-AF65-F5344CB8AC3E}">
        <p14:creationId xmlns:p14="http://schemas.microsoft.com/office/powerpoint/2010/main" val="66493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/>
              <a:t>Variables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448501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= Boxes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4724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2257" y="3620791"/>
            <a:ext cx="3118018" cy="2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2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= Boxes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6172200" cy="359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9788" y="6088411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computer has space for about a billion boxes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8" y="3200245"/>
            <a:ext cx="2263698" cy="226369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5833018" y="3021826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288436">
            <a:off x="5434794" y="2633408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7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new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44279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new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866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17920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name</a:t>
            </a:r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>
            <a:off x="1143000" y="2532965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6629400" y="2438400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5560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Announcements</a:t>
            </a:r>
          </a:p>
          <a:p>
            <a:r>
              <a:rPr lang="en-US" altLang="x-none" sz="3600" dirty="0"/>
              <a:t>Bye, Karel!</a:t>
            </a:r>
          </a:p>
          <a:p>
            <a:r>
              <a:rPr lang="en-US" altLang="x-none" sz="3600" dirty="0"/>
              <a:t>Console Programs</a:t>
            </a:r>
          </a:p>
          <a:p>
            <a:r>
              <a:rPr lang="en-US" altLang="x-none" sz="3600" dirty="0"/>
              <a:t>Variables</a:t>
            </a:r>
          </a:p>
          <a:p>
            <a:r>
              <a:rPr lang="en-US" altLang="x-none" sz="3600" dirty="0"/>
              <a:t>Expressions</a:t>
            </a:r>
          </a:p>
          <a:p>
            <a:r>
              <a:rPr lang="en-US" altLang="x-none" sz="3600" dirty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51992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447800"/>
            <a:ext cx="68986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an integer number</a:t>
            </a:r>
          </a:p>
          <a:p>
            <a:pPr algn="l"/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a decimal number</a:t>
            </a:r>
            <a:endParaRPr lang="en-US" sz="3000" dirty="0">
              <a:latin typeface="Courier"/>
              <a:cs typeface="Courier"/>
            </a:endParaRPr>
          </a:p>
          <a:p>
            <a:pPr algn="l"/>
            <a:endParaRPr lang="en-US" sz="3000" b="1" dirty="0">
              <a:solidFill>
                <a:srgbClr val="7030A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a single character</a:t>
            </a: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30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mr-IN" sz="3000" dirty="0">
                <a:ea typeface="Arial" charset="0"/>
                <a:cs typeface="Arial" charset="0"/>
              </a:rPr>
              <a:t>–</a:t>
            </a:r>
            <a:r>
              <a:rPr lang="en-US" sz="3000" dirty="0">
                <a:ea typeface="Arial" charset="0"/>
                <a:cs typeface="Arial" charset="0"/>
              </a:rPr>
              <a:t> true or false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9366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i="1" dirty="0"/>
              <a:t>How much </a:t>
            </a:r>
            <a:r>
              <a:rPr lang="en-US" dirty="0"/>
              <a:t>does a movie</a:t>
            </a:r>
            <a:r>
              <a:rPr lang="en-US" i="1" dirty="0"/>
              <a:t> </a:t>
            </a:r>
            <a:r>
              <a:rPr lang="en-US" dirty="0"/>
              <a:t>cost?</a:t>
            </a:r>
          </a:p>
        </p:txBody>
      </p:sp>
      <p:sp>
        <p:nvSpPr>
          <p:cNvPr id="6" name="Rectangle 5"/>
          <p:cNvSpPr/>
          <p:nvPr/>
        </p:nvSpPr>
        <p:spPr>
          <a:xfrm>
            <a:off x="882534" y="1143000"/>
            <a:ext cx="7378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 </a:t>
            </a:r>
            <a:r>
              <a:rPr lang="mr-IN" sz="3200" b="1" dirty="0">
                <a:ea typeface="Arial" charset="0"/>
                <a:cs typeface="Arial" charset="0"/>
              </a:rPr>
              <a:t>–</a:t>
            </a:r>
            <a:r>
              <a:rPr lang="en-US" sz="3200" b="1" dirty="0">
                <a:ea typeface="Arial" charset="0"/>
                <a:cs typeface="Arial" charset="0"/>
              </a:rPr>
              <a:t> answer is decimal number</a:t>
            </a:r>
            <a:endParaRPr lang="en-US" sz="3200" dirty="0"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689A4-4590-EA47-8187-A9A1465D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775"/>
            <a:ext cx="9144000" cy="262670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66E473B-2830-274C-9429-0AF8D6761C84}"/>
              </a:ext>
            </a:extLst>
          </p:cNvPr>
          <p:cNvSpPr/>
          <p:nvPr/>
        </p:nvSpPr>
        <p:spPr bwMode="auto">
          <a:xfrm>
            <a:off x="8458200" y="2971800"/>
            <a:ext cx="457200" cy="30480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1"/>
            </a:glo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30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000" i="1" dirty="0"/>
              <a:t>How many</a:t>
            </a:r>
            <a:r>
              <a:rPr lang="en-US" sz="4000" dirty="0"/>
              <a:t> </a:t>
            </a:r>
            <a:r>
              <a:rPr lang="en-US" sz="4000" dirty="0" err="1"/>
              <a:t>Teslas</a:t>
            </a:r>
            <a:r>
              <a:rPr lang="en-US" sz="4000" dirty="0"/>
              <a:t> in Palo Alto?</a:t>
            </a:r>
          </a:p>
        </p:txBody>
      </p:sp>
      <p:sp>
        <p:nvSpPr>
          <p:cNvPr id="6" name="Rectangle 5"/>
          <p:cNvSpPr/>
          <p:nvPr/>
        </p:nvSpPr>
        <p:spPr>
          <a:xfrm>
            <a:off x="1845944" y="1143000"/>
            <a:ext cx="54521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mr-IN" sz="3200" b="1" dirty="0">
                <a:ea typeface="Arial" charset="0"/>
                <a:cs typeface="Arial" charset="0"/>
              </a:rPr>
              <a:t>–</a:t>
            </a:r>
            <a:r>
              <a:rPr lang="en-US" sz="3200" b="1" dirty="0">
                <a:ea typeface="Arial" charset="0"/>
                <a:cs typeface="Arial" charset="0"/>
              </a:rPr>
              <a:t> answer is an integer</a:t>
            </a:r>
            <a:endParaRPr lang="en-US" sz="3200" dirty="0"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21A43-443A-DE4B-91F4-AD1DEE34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27775"/>
            <a:ext cx="8289073" cy="46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vs.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400" i="1" dirty="0"/>
              <a:t>How much </a:t>
            </a:r>
            <a:r>
              <a:rPr lang="en-US" sz="6400" dirty="0"/>
              <a:t>vs. </a:t>
            </a:r>
            <a:r>
              <a:rPr lang="en-US" sz="6400" i="1" dirty="0"/>
              <a:t>how many</a:t>
            </a:r>
          </a:p>
        </p:txBody>
      </p:sp>
    </p:spTree>
    <p:extLst>
      <p:ext uri="{BB962C8B-B14F-4D97-AF65-F5344CB8AC3E}">
        <p14:creationId xmlns:p14="http://schemas.microsoft.com/office/powerpoint/2010/main" val="11586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Declaration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variable declaration</a:t>
            </a:r>
            <a:r>
              <a:rPr lang="en-US" altLang="x-none" dirty="0"/>
              <a:t>: </a:t>
            </a:r>
            <a:r>
              <a:rPr lang="en-US" altLang="x-none" sz="2200" dirty="0"/>
              <a:t>Sets aside memory for storing a value.</a:t>
            </a:r>
          </a:p>
          <a:p>
            <a:pPr lvl="1"/>
            <a:r>
              <a:rPr lang="en-US" altLang="x-none" dirty="0"/>
              <a:t>Variables must be declared</a:t>
            </a:r>
            <a:r>
              <a:rPr lang="en-US" altLang="x-none" i="1" dirty="0"/>
              <a:t> </a:t>
            </a:r>
            <a:r>
              <a:rPr lang="en-US" altLang="x-none" dirty="0"/>
              <a:t>before they can be used.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  <a:endParaRPr lang="en-US" altLang="x-none" sz="900" dirty="0"/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 name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zipcode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;</a:t>
            </a:r>
          </a:p>
        </p:txBody>
      </p:sp>
      <p:graphicFrame>
        <p:nvGraphicFramePr>
          <p:cNvPr id="1030173" name="Group 29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0183" name="Group 39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onsolas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3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8915400" cy="1600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7600" dirty="0" err="1">
                <a:latin typeface="Courier" charset="0"/>
                <a:ea typeface="Courier" charset="0"/>
                <a:cs typeface="Courier" charset="0"/>
              </a:rPr>
              <a:t>myVariable</a:t>
            </a:r>
            <a:r>
              <a:rPr lang="en-US" sz="7600" dirty="0">
                <a:latin typeface="Courier" charset="0"/>
                <a:ea typeface="Courier" charset="0"/>
                <a:cs typeface="Courier" charset="0"/>
              </a:rPr>
              <a:t> = 2;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99" y="1886634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Existing variable name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391400" y="16764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value</a:t>
            </a:r>
            <a:endParaRPr lang="en-US" sz="3600" dirty="0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 bwMode="auto">
          <a:xfrm flipH="1">
            <a:off x="2819400" y="2532965"/>
            <a:ext cx="38100" cy="953870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8077200" y="2322731"/>
            <a:ext cx="0" cy="1048435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7928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Assignment</a:t>
            </a:r>
          </a:p>
        </p:txBody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/>
              <a:t>assignment</a:t>
            </a:r>
            <a:r>
              <a:rPr lang="en-US" altLang="x-none"/>
              <a:t>: Stores a value into a variable.</a:t>
            </a:r>
          </a:p>
          <a:p>
            <a:pPr lvl="1"/>
            <a:r>
              <a:rPr lang="en-US" altLang="x-none"/>
              <a:t>The value can be an expression; the variable stores its result.</a:t>
            </a:r>
          </a:p>
          <a:p>
            <a:pPr lvl="1"/>
            <a:endParaRPr lang="en-US" altLang="x-none"/>
          </a:p>
          <a:p>
            <a:r>
              <a:rPr lang="en-US" altLang="x-none"/>
              <a:t>Syntax:</a:t>
            </a:r>
          </a:p>
          <a:p>
            <a:pPr lvl="1">
              <a:buFontTx/>
              <a:buNone/>
            </a:pPr>
            <a:endParaRPr lang="en-US" altLang="x-none" sz="90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i="1">
                <a:latin typeface="Consolas" charset="0"/>
              </a:rPr>
              <a:t>	name</a:t>
            </a:r>
            <a:r>
              <a:rPr lang="en-US" altLang="x-none">
                <a:latin typeface="Consolas" charset="0"/>
              </a:rPr>
              <a:t> = </a:t>
            </a:r>
            <a:r>
              <a:rPr lang="en-US" altLang="x-none" b="1" i="1">
                <a:latin typeface="Consolas" charset="0"/>
              </a:rPr>
              <a:t>expression</a:t>
            </a:r>
            <a:r>
              <a:rPr lang="en-US" altLang="x-none">
                <a:latin typeface="Consolas" charset="0"/>
              </a:rPr>
              <a:t>;</a:t>
            </a: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int zipcode;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zipcode = 90210;</a:t>
            </a:r>
          </a:p>
          <a:p>
            <a:pPr lvl="1">
              <a:buFontTx/>
              <a:buNone/>
            </a:pPr>
            <a:endParaRPr lang="en-US" altLang="x-none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double myGPA;</a:t>
            </a:r>
          </a:p>
          <a:p>
            <a:pPr lvl="1"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	</a:t>
            </a: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myGPA = 1.0 + 2.25;</a:t>
            </a:r>
            <a:endParaRPr lang="en-US" altLang="x-none">
              <a:latin typeface="Consolas" charset="0"/>
            </a:endParaRPr>
          </a:p>
        </p:txBody>
      </p:sp>
      <p:graphicFrame>
        <p:nvGraphicFramePr>
          <p:cNvPr id="1031191" name="Group 23"/>
          <p:cNvGraphicFramePr>
            <a:graphicFrameLocks noGrp="1"/>
          </p:cNvGraphicFramePr>
          <p:nvPr/>
        </p:nvGraphicFramePr>
        <p:xfrm>
          <a:off x="5638800" y="42164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zipcode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90210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1194" name="Group 26"/>
          <p:cNvGraphicFramePr>
            <a:graphicFrameLocks noGrp="1"/>
          </p:cNvGraphicFramePr>
          <p:nvPr/>
        </p:nvGraphicFramePr>
        <p:xfrm>
          <a:off x="5638800" y="54356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3.25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20559" y="1179653"/>
            <a:ext cx="350288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pPr algn="l"/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num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>
                <a:latin typeface="Courier"/>
                <a:cs typeface="Courier"/>
              </a:rPr>
              <a:t>num</a:t>
            </a:r>
            <a:r>
              <a:rPr lang="en-US" sz="2400" dirty="0">
                <a:latin typeface="Courier"/>
                <a:cs typeface="Courier"/>
              </a:rPr>
              <a:t> = 5;</a:t>
            </a:r>
          </a:p>
          <a:p>
            <a:pPr algn="l"/>
            <a:endParaRPr lang="en-US" sz="2400" dirty="0">
              <a:latin typeface="Courier"/>
              <a:cs typeface="Courier"/>
            </a:endParaRPr>
          </a:p>
          <a:p>
            <a:pPr algn="l"/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2400" dirty="0">
              <a:latin typeface="Courier"/>
              <a:cs typeface="Courier"/>
            </a:endParaRPr>
          </a:p>
          <a:p>
            <a:pPr algn="l"/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fraction;</a:t>
            </a:r>
          </a:p>
          <a:p>
            <a:pPr algn="l"/>
            <a:r>
              <a:rPr lang="en-US" sz="2400" dirty="0">
                <a:latin typeface="Courier"/>
                <a:cs typeface="Courier"/>
              </a:rPr>
              <a:t>fraction = 0.2;</a:t>
            </a:r>
          </a:p>
          <a:p>
            <a:pPr algn="l"/>
            <a:endParaRPr lang="en-US" sz="2400" dirty="0">
              <a:latin typeface="Courier"/>
              <a:cs typeface="Courier"/>
            </a:endParaRPr>
          </a:p>
          <a:p>
            <a:pPr algn="l"/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a single letter</a:t>
            </a:r>
          </a:p>
          <a:p>
            <a:pPr algn="l"/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letter;</a:t>
            </a:r>
          </a:p>
          <a:p>
            <a:pPr algn="l"/>
            <a:r>
              <a:rPr lang="en-US" sz="2400" dirty="0">
                <a:latin typeface="Courier"/>
                <a:cs typeface="Courier"/>
              </a:rPr>
              <a:t>letter = ‘c’;</a:t>
            </a:r>
          </a:p>
          <a:p>
            <a:pPr algn="l"/>
            <a:endParaRPr lang="en-US" sz="2400" dirty="0">
              <a:latin typeface="Courier"/>
              <a:cs typeface="Courier"/>
            </a:endParaRPr>
          </a:p>
          <a:p>
            <a:pPr algn="l"/>
            <a:r>
              <a:rPr lang="en-US" sz="2400" dirty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</a:p>
          <a:p>
            <a:pPr algn="l"/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isLove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algn="l"/>
            <a:r>
              <a:rPr lang="en-US" sz="2400" dirty="0" err="1">
                <a:latin typeface="Courier"/>
                <a:cs typeface="Courier"/>
              </a:rPr>
              <a:t>isLove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18649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Declare + initialize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be declared and initialized in one statement.</a:t>
            </a:r>
            <a:endParaRPr lang="en-US" altLang="x-none" sz="2200" dirty="0"/>
          </a:p>
          <a:p>
            <a:pPr lvl="1"/>
            <a:r>
              <a:rPr lang="en-US" altLang="x-none" dirty="0"/>
              <a:t>This is probably the most commonly used declaration syntax.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Syntax:</a:t>
            </a:r>
          </a:p>
          <a:p>
            <a:pPr lvl="1"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b="1" i="1" dirty="0">
                <a:latin typeface="Consolas" charset="0"/>
              </a:rPr>
              <a:t>type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b="1" i="1" dirty="0">
                <a:latin typeface="Consolas" charset="0"/>
              </a:rPr>
              <a:t>expression</a:t>
            </a:r>
            <a:r>
              <a:rPr lang="en-US" altLang="x-none" dirty="0">
                <a:latin typeface="Consolas" charset="0"/>
              </a:rPr>
              <a:t>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tempF</a:t>
            </a:r>
            <a:r>
              <a:rPr lang="en-US" altLang="x-none" dirty="0">
                <a:latin typeface="Consolas" charset="0"/>
              </a:rPr>
              <a:t> = 98.6;</a:t>
            </a:r>
          </a:p>
          <a:p>
            <a:pPr lvl="1"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 = (12 / 2) + 3;</a:t>
            </a:r>
          </a:p>
        </p:txBody>
      </p:sp>
      <p:graphicFrame>
        <p:nvGraphicFramePr>
          <p:cNvPr id="1033242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208003"/>
              </p:ext>
            </p:extLst>
          </p:nvPr>
        </p:nvGraphicFramePr>
        <p:xfrm>
          <a:off x="5638800" y="5435600"/>
          <a:ext cx="24384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3252" name="Group 36"/>
          <p:cNvGraphicFramePr>
            <a:graphicFrameLocks noGrp="1"/>
          </p:cNvGraphicFramePr>
          <p:nvPr/>
        </p:nvGraphicFramePr>
        <p:xfrm>
          <a:off x="5638800" y="4216400"/>
          <a:ext cx="3048000" cy="6604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tempF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98.6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069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‘=‘ Means Assignment</a:t>
            </a:r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/>
              <a:t>Assignment uses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 , but it is not an algebraic equation.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x-none">
                <a:latin typeface="Courier New" charset="0"/>
              </a:rPr>
              <a:t>  </a:t>
            </a:r>
            <a:r>
              <a:rPr lang="en-US" altLang="x-none">
                <a:latin typeface="Consolas" charset="0"/>
              </a:rPr>
              <a:t>=</a:t>
            </a:r>
            <a:r>
              <a:rPr lang="en-US" altLang="x-none"/>
              <a:t>	means,  </a:t>
            </a:r>
            <a:r>
              <a:rPr lang="en-US" altLang="x-none" i="1"/>
              <a:t>"store the value at right in the variable at left"</a:t>
            </a:r>
          </a:p>
          <a:p>
            <a:pPr lvl="1">
              <a:lnSpc>
                <a:spcPct val="110000"/>
              </a:lnSpc>
            </a:pPr>
            <a:endParaRPr lang="en-US" altLang="x-none" i="1"/>
          </a:p>
          <a:p>
            <a:pPr lvl="2">
              <a:lnSpc>
                <a:spcPct val="110000"/>
              </a:lnSpc>
            </a:pPr>
            <a:r>
              <a:rPr lang="en-US" altLang="x-none"/>
              <a:t>The right side expression is evaluated first,</a:t>
            </a:r>
            <a:br>
              <a:rPr lang="en-US" altLang="x-none"/>
            </a:br>
            <a:r>
              <a:rPr lang="en-US" altLang="x-none"/>
              <a:t>and then its result is stored in the variable at left.</a:t>
            </a:r>
          </a:p>
          <a:p>
            <a:pPr lvl="1">
              <a:lnSpc>
                <a:spcPct val="110000"/>
              </a:lnSpc>
            </a:pPr>
            <a:endParaRPr lang="en-US" altLang="x-none"/>
          </a:p>
          <a:p>
            <a:pPr>
              <a:lnSpc>
                <a:spcPct val="110000"/>
              </a:lnSpc>
            </a:pPr>
            <a:r>
              <a:rPr lang="en-US" altLang="x-none"/>
              <a:t>What happens here?</a:t>
            </a:r>
          </a:p>
          <a:p>
            <a:pPr lvl="1">
              <a:lnSpc>
                <a:spcPct val="110000"/>
              </a:lnSpc>
              <a:buFontTx/>
              <a:buNone/>
            </a:pPr>
            <a:endParaRPr lang="en-US" altLang="x-none" sz="900">
              <a:latin typeface="Consolas" charset="0"/>
              <a:ea typeface="Courier New" charset="0"/>
              <a:cs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>
                <a:latin typeface="Consolas" charset="0"/>
                <a:ea typeface="Courier New" charset="0"/>
                <a:cs typeface="Courier New" charset="0"/>
              </a:rPr>
              <a:t>int x = 3;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x-none" b="1">
                <a:latin typeface="Consolas" charset="0"/>
                <a:ea typeface="Courier New" charset="0"/>
                <a:cs typeface="Courier New" charset="0"/>
              </a:rPr>
              <a:t>x = x + 2;   </a:t>
            </a:r>
            <a:r>
              <a:rPr lang="en-US" altLang="x-none">
                <a:solidFill>
                  <a:srgbClr val="008000"/>
                </a:solidFill>
                <a:latin typeface="Consolas" charset="0"/>
                <a:ea typeface="Courier New" charset="0"/>
                <a:cs typeface="Courier New" charset="0"/>
              </a:rPr>
              <a:t>// ???</a:t>
            </a:r>
            <a:endParaRPr lang="en-US" altLang="x-none">
              <a:solidFill>
                <a:srgbClr val="008000"/>
              </a:solidFill>
              <a:latin typeface="Consolas" charset="0"/>
            </a:endParaRPr>
          </a:p>
        </p:txBody>
      </p:sp>
      <p:graphicFrame>
        <p:nvGraphicFramePr>
          <p:cNvPr id="1034265" name="Group 25"/>
          <p:cNvGraphicFramePr>
            <a:graphicFrameLocks noGrp="1"/>
          </p:cNvGraphicFramePr>
          <p:nvPr/>
        </p:nvGraphicFramePr>
        <p:xfrm>
          <a:off x="5791200" y="4638675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4262" name="Group 22"/>
          <p:cNvGraphicFramePr>
            <a:graphicFrameLocks noGrp="1"/>
          </p:cNvGraphicFramePr>
          <p:nvPr/>
        </p:nvGraphicFramePr>
        <p:xfrm>
          <a:off x="5791200" y="464185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9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Assignment 1 is out on the website!</a:t>
            </a:r>
          </a:p>
          <a:p>
            <a:pPr lvl="1"/>
            <a:r>
              <a:rPr lang="en-US" sz="3400" dirty="0"/>
              <a:t>You must fill out the Honor Code form on the assignment page.</a:t>
            </a:r>
          </a:p>
          <a:p>
            <a:r>
              <a:rPr lang="en-US" sz="3600" dirty="0"/>
              <a:t>Roomba example</a:t>
            </a:r>
          </a:p>
          <a:p>
            <a:pPr lvl="1"/>
            <a:r>
              <a:rPr lang="en-US" sz="3400" dirty="0"/>
              <a:t>Do on your own if you want!</a:t>
            </a:r>
          </a:p>
          <a:p>
            <a:pPr lvl="1"/>
            <a:r>
              <a:rPr lang="en-US" sz="3400" dirty="0"/>
              <a:t>I will post a YouTube video sometime over the weekend about using the debugger</a:t>
            </a:r>
          </a:p>
          <a:p>
            <a:r>
              <a:rPr lang="en-US" sz="3600" dirty="0"/>
              <a:t>“Extra” slides: treat these as required reading</a:t>
            </a:r>
          </a:p>
        </p:txBody>
      </p:sp>
    </p:spTree>
    <p:extLst>
      <p:ext uri="{BB962C8B-B14F-4D97-AF65-F5344CB8AC3E}">
        <p14:creationId xmlns:p14="http://schemas.microsoft.com/office/powerpoint/2010/main" val="2258594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Variables</a:t>
            </a:r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 dirty="0"/>
              <a:t>Use </a:t>
            </a:r>
            <a:r>
              <a:rPr lang="en-US" altLang="x-none" dirty="0">
                <a:latin typeface="Consolas" charset="0"/>
              </a:rPr>
              <a:t>+</a:t>
            </a:r>
            <a:r>
              <a:rPr lang="en-US" altLang="x-none" dirty="0"/>
              <a:t> to print a string and a variable's value on one line.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double temperature = (95 + 71 + 82.7) / 3.0;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("The average temp. was " </a:t>
            </a:r>
            <a:r>
              <a:rPr lang="en-US" altLang="x-none" b="1" dirty="0">
                <a:latin typeface="Consolas" charset="0"/>
              </a:rPr>
              <a:t>+ temperature</a:t>
            </a:r>
            <a:r>
              <a:rPr lang="en-US" altLang="x-none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enrolled = 11 + 17 + 4 + 19 + 14;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("There are "</a:t>
            </a:r>
            <a:r>
              <a:rPr lang="en-US" altLang="x-none" b="1" dirty="0">
                <a:latin typeface="Consolas" charset="0"/>
              </a:rPr>
              <a:t> + enrolled + </a:t>
            </a:r>
            <a:r>
              <a:rPr lang="en-US" altLang="x-none" dirty="0">
                <a:latin typeface="Consolas" charset="0"/>
              </a:rPr>
              <a:t>" students.");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altLang="x-none" dirty="0"/>
              <a:t>Output: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The average temp. was 82.9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There are 65 students.</a:t>
            </a:r>
          </a:p>
        </p:txBody>
      </p:sp>
    </p:spTree>
    <p:extLst>
      <p:ext uri="{BB962C8B-B14F-4D97-AF65-F5344CB8AC3E}">
        <p14:creationId xmlns:p14="http://schemas.microsoft.com/office/powerpoint/2010/main" val="1713778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Variables</a:t>
            </a:r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x-none" dirty="0"/>
              <a:t>Once given a value, a variable can be used in expressions: </a:t>
            </a:r>
            <a:endParaRPr lang="en-US" altLang="x-none" sz="900" dirty="0">
              <a:latin typeface="Courier New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 = 3;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(5 * </a:t>
            </a:r>
            <a:r>
              <a:rPr lang="en-US" altLang="x-none" b="1" dirty="0">
                <a:latin typeface="Consolas" charset="0"/>
              </a:rPr>
              <a:t>x</a:t>
            </a:r>
            <a:r>
              <a:rPr lang="en-US" altLang="x-none" dirty="0">
                <a:latin typeface="Consolas" charset="0"/>
              </a:rPr>
              <a:t> - 1);   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5 * 3 - 1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endParaRPr lang="en-US" altLang="x-none" b="1" dirty="0">
              <a:solidFill>
                <a:srgbClr val="008080"/>
              </a:solidFill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You can assign a value more than once:</a:t>
            </a:r>
          </a:p>
          <a:p>
            <a:pPr lvl="1">
              <a:buFontTx/>
              <a:buNone/>
            </a:pPr>
            <a:br>
              <a:rPr lang="en-US" altLang="x-none" sz="900" dirty="0"/>
            </a:b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 = 3;</a:t>
            </a:r>
            <a:br>
              <a:rPr lang="en-US" altLang="x-none" dirty="0">
                <a:latin typeface="Consolas" charset="0"/>
              </a:rPr>
            </a:b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(x + " here"); 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3 here</a:t>
            </a:r>
            <a:br>
              <a:rPr lang="en-US" altLang="x-none" dirty="0">
                <a:solidFill>
                  <a:srgbClr val="008000"/>
                </a:solidFill>
                <a:latin typeface="Consolas" charset="0"/>
              </a:rPr>
            </a:br>
            <a:br>
              <a:rPr lang="en-US" altLang="x-none" dirty="0">
                <a:latin typeface="Consolas" charset="0"/>
              </a:rPr>
            </a:br>
            <a:r>
              <a:rPr lang="en-US" altLang="x-none" b="1" dirty="0">
                <a:latin typeface="Consolas" charset="0"/>
              </a:rPr>
              <a:t>x = 4 + 7;</a:t>
            </a:r>
            <a:br>
              <a:rPr lang="en-US" altLang="x-none" dirty="0">
                <a:latin typeface="Consolas" charset="0"/>
              </a:rPr>
            </a:b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("now x is " + x);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now x is 11</a:t>
            </a:r>
          </a:p>
        </p:txBody>
      </p:sp>
      <p:graphicFrame>
        <p:nvGraphicFramePr>
          <p:cNvPr id="1032217" name="Group 25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2214" name="Group 22"/>
          <p:cNvGraphicFramePr>
            <a:graphicFrameLocks noGrp="1"/>
          </p:cNvGraphicFramePr>
          <p:nvPr/>
        </p:nvGraphicFramePr>
        <p:xfrm>
          <a:off x="6781800" y="4038600"/>
          <a:ext cx="19812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x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0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3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Assignment and types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 only store a value of its own type.</a:t>
            </a:r>
          </a:p>
          <a:p>
            <a:pPr lvl="1">
              <a:buFontTx/>
              <a:buNone/>
            </a:pPr>
            <a:endParaRPr lang="en-US" altLang="x-none" sz="900" dirty="0">
              <a:solidFill>
                <a:srgbClr val="800000"/>
              </a:solidFill>
              <a:latin typeface="Courier New" charset="0"/>
            </a:endParaRP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 = </a:t>
            </a:r>
            <a:r>
              <a:rPr lang="en-US" altLang="x-none" b="1" dirty="0">
                <a:solidFill>
                  <a:srgbClr val="800000"/>
                </a:solidFill>
                <a:latin typeface="Consolas" charset="0"/>
              </a:rPr>
              <a:t>2.5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;    // Error: incompatible types</a:t>
            </a:r>
          </a:p>
          <a:p>
            <a:pPr lvl="1"/>
            <a:endParaRPr lang="en-US" altLang="x-none" dirty="0">
              <a:solidFill>
                <a:srgbClr val="800000"/>
              </a:solidFill>
              <a:latin typeface="Consolas" charset="0"/>
            </a:endParaRPr>
          </a:p>
          <a:p>
            <a:r>
              <a:rPr lang="en-US" altLang="x-none" dirty="0"/>
              <a:t>An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/>
              <a:t> value can be stored in a </a:t>
            </a:r>
            <a:r>
              <a:rPr lang="en-US" altLang="x-none" dirty="0">
                <a:latin typeface="Consolas" charset="0"/>
              </a:rPr>
              <a:t>double</a:t>
            </a:r>
            <a:r>
              <a:rPr lang="en-US" altLang="x-none" dirty="0"/>
              <a:t> variable.</a:t>
            </a:r>
            <a:endParaRPr lang="en-US" altLang="x-none" sz="900" dirty="0"/>
          </a:p>
          <a:p>
            <a:pPr lvl="1"/>
            <a:r>
              <a:rPr lang="en-US" altLang="x-none" dirty="0"/>
              <a:t>The value is converted into the equivalent real number.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double </a:t>
            </a:r>
            <a:r>
              <a:rPr lang="en-US" altLang="x-none" dirty="0" err="1">
                <a:latin typeface="Consolas" charset="0"/>
              </a:rPr>
              <a:t>myGPA</a:t>
            </a:r>
            <a:r>
              <a:rPr lang="en-US" altLang="x-none" dirty="0">
                <a:latin typeface="Consolas" charset="0"/>
              </a:rPr>
              <a:t> = 4;</a:t>
            </a: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70000"/>
              </a:lnSpc>
            </a:pPr>
            <a:endParaRPr lang="en-US" altLang="x-none" dirty="0">
              <a:latin typeface="Consolas" charset="0"/>
            </a:endParaRPr>
          </a:p>
        </p:txBody>
      </p:sp>
      <p:graphicFrame>
        <p:nvGraphicFramePr>
          <p:cNvPr id="1035286" name="Group 22"/>
          <p:cNvGraphicFramePr>
            <a:graphicFrameLocks noGrp="1"/>
          </p:cNvGraphicFramePr>
          <p:nvPr/>
        </p:nvGraphicFramePr>
        <p:xfrm>
          <a:off x="5638800" y="3810000"/>
          <a:ext cx="3048000" cy="66040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myGPA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Times New Roman" charset="0"/>
                          <a:cs typeface="Times New Roman" charset="0"/>
                        </a:rPr>
                        <a:t>4.0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985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Compiler Errors</a:t>
            </a:r>
          </a:p>
        </p:txBody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A variable can't be used until it is assigned a value.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(x);   // Error: x has no value</a:t>
            </a:r>
            <a:endParaRPr lang="en-US" altLang="x-none" i="1" dirty="0">
              <a:latin typeface="Consolas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90000"/>
              </a:lnSpc>
            </a:pPr>
            <a:r>
              <a:rPr lang="en-US" altLang="x-none" dirty="0"/>
              <a:t>You may not declare the same variable twice.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x;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x;</a:t>
            </a:r>
            <a:r>
              <a:rPr lang="en-US" altLang="x-none" dirty="0">
                <a:solidFill>
                  <a:srgbClr val="A50021"/>
                </a:solidFill>
                <a:latin typeface="Consolas" charset="0"/>
              </a:rPr>
              <a:t>       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// ERROR: x already exists</a:t>
            </a:r>
            <a:endParaRPr lang="en-US" altLang="x-none" dirty="0">
              <a:solidFill>
                <a:srgbClr val="A50021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y = 3;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altLang="x-none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rgbClr val="800000"/>
                </a:solidFill>
                <a:latin typeface="Consolas" charset="0"/>
              </a:rPr>
              <a:t> y = 5;   // Error: y already exists</a:t>
            </a:r>
            <a:endParaRPr lang="en-US" altLang="x-none" dirty="0">
              <a:latin typeface="Consolas" charset="0"/>
            </a:endParaRPr>
          </a:p>
          <a:p>
            <a:pPr lvl="2">
              <a:lnSpc>
                <a:spcPct val="80000"/>
              </a:lnSpc>
            </a:pPr>
            <a:endParaRPr lang="en-US" altLang="x-none" sz="9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29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Console Input: </a:t>
            </a:r>
            <a:r>
              <a:rPr lang="en-US" altLang="x-none" dirty="0" err="1"/>
              <a:t>readInt</a:t>
            </a:r>
            <a:r>
              <a:rPr lang="en-US" altLang="x-none" dirty="0"/>
              <a:t> et al.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600200"/>
            <a:ext cx="849463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Asks the user for an integer by</a:t>
            </a:r>
          </a:p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displaying the given message</a:t>
            </a:r>
          </a:p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and stores it in the variable ’a’</a:t>
            </a:r>
          </a:p>
          <a:p>
            <a:pPr algn="l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 = </a:t>
            </a:r>
            <a:r>
              <a:rPr lang="en-US" sz="3000" dirty="0" err="1">
                <a:latin typeface="Courier"/>
                <a:cs typeface="Courier"/>
              </a:rPr>
              <a:t>readInt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b="1" i="1" dirty="0">
                <a:latin typeface="Courier"/>
                <a:cs typeface="Courier"/>
              </a:rPr>
              <a:t>message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Asks the user for a double by</a:t>
            </a:r>
          </a:p>
          <a:p>
            <a:pPr algn="l"/>
            <a:r>
              <a:rPr lang="en-US" sz="3000" b="1">
                <a:solidFill>
                  <a:srgbClr val="00B050"/>
                </a:solidFill>
                <a:latin typeface="Courier"/>
                <a:cs typeface="Courier"/>
              </a:rPr>
              <a:t>// displaying the given message and</a:t>
            </a:r>
            <a:endParaRPr lang="en-US" sz="3000" b="1" dirty="0">
              <a:solidFill>
                <a:srgbClr val="00B050"/>
              </a:solidFill>
              <a:latin typeface="Courier"/>
              <a:cs typeface="Courier"/>
            </a:endParaRPr>
          </a:p>
          <a:p>
            <a:pPr algn="l"/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// stores it in the variable ’b’</a:t>
            </a:r>
          </a:p>
          <a:p>
            <a:pPr algn="l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b = </a:t>
            </a:r>
            <a:r>
              <a:rPr lang="en-US" sz="3000" dirty="0" err="1">
                <a:latin typeface="Courier"/>
                <a:cs typeface="Courier"/>
              </a:rPr>
              <a:t>readDouble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b="1" i="1" dirty="0">
                <a:latin typeface="Courier"/>
                <a:cs typeface="Courier"/>
              </a:rPr>
              <a:t>message</a:t>
            </a:r>
            <a:r>
              <a:rPr lang="en-US" sz="3000" dirty="0">
                <a:latin typeface="Courier"/>
                <a:cs typeface="Courier"/>
              </a:rPr>
              <a:t>);</a:t>
            </a:r>
          </a:p>
          <a:p>
            <a:pPr algn="l"/>
            <a:endParaRPr lang="en-US" sz="3000" dirty="0">
              <a:latin typeface="Courier"/>
              <a:cs typeface="Courier"/>
            </a:endParaRPr>
          </a:p>
          <a:p>
            <a:pPr algn="l"/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311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grpSp>
        <p:nvGrpSpPr>
          <p:cNvPr id="86" name="Group 2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192" y="2568"/>
            <a:chExt cx="2136" cy="456"/>
          </a:xfrm>
        </p:grpSpPr>
        <p:sp>
          <p:nvSpPr>
            <p:cNvPr id="88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89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90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1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92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93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5440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87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0" y="1931988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340955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487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</p:spTree>
    <p:extLst>
      <p:ext uri="{BB962C8B-B14F-4D97-AF65-F5344CB8AC3E}">
        <p14:creationId xmlns:p14="http://schemas.microsoft.com/office/powerpoint/2010/main" val="1136390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</p:spTree>
    <p:extLst>
      <p:ext uri="{BB962C8B-B14F-4D97-AF65-F5344CB8AC3E}">
        <p14:creationId xmlns:p14="http://schemas.microsoft.com/office/powerpoint/2010/main" val="42296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/>
              <a:t>Bye, Karel!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936551" cy="226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47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19399" y="2274887"/>
            <a:ext cx="3505201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</p:spTree>
    <p:extLst>
      <p:ext uri="{BB962C8B-B14F-4D97-AF65-F5344CB8AC3E}">
        <p14:creationId xmlns:p14="http://schemas.microsoft.com/office/powerpoint/2010/main" val="570941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447801" y="2274887"/>
            <a:ext cx="1066799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7607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1371600" y="2584772"/>
            <a:ext cx="4953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1357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</p:spTree>
    <p:extLst>
      <p:ext uri="{BB962C8B-B14F-4D97-AF65-F5344CB8AC3E}">
        <p14:creationId xmlns:p14="http://schemas.microsoft.com/office/powerpoint/2010/main" val="377720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2895600" y="2584772"/>
            <a:ext cx="3429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10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584772"/>
            <a:ext cx="10668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28779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850962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2936917"/>
            <a:ext cx="32004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68442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997994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1447800" y="3276600"/>
            <a:ext cx="6096000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42</a:t>
            </a: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798026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Bye, Karel!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775173"/>
            <a:ext cx="2387600" cy="24003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914401" y="2158776"/>
            <a:ext cx="2711143" cy="940247"/>
          </a:xfrm>
          <a:prstGeom prst="wedgeRoundRectCallout">
            <a:avLst>
              <a:gd name="adj1" fmla="val 62392"/>
              <a:gd name="adj2" fmla="val 47790"/>
              <a:gd name="adj3" fmla="val 16667"/>
            </a:avLst>
          </a:prstGeom>
          <a:solidFill>
            <a:srgbClr val="0070C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dirty="0"/>
              <a:t>I will miss you.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E4A07E-A4D4-174F-A564-F4DB8ABBBAE1}"/>
              </a:ext>
            </a:extLst>
          </p:cNvPr>
          <p:cNvGrpSpPr/>
          <p:nvPr/>
        </p:nvGrpSpPr>
        <p:grpSpPr>
          <a:xfrm>
            <a:off x="914400" y="4851624"/>
            <a:ext cx="2711143" cy="940247"/>
            <a:chOff x="914400" y="4851624"/>
            <a:chExt cx="2711143" cy="940247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5FAEC025-3666-E74B-B1E6-0082F0F372DB}"/>
                </a:ext>
              </a:extLst>
            </p:cNvPr>
            <p:cNvSpPr/>
            <p:nvPr/>
          </p:nvSpPr>
          <p:spPr>
            <a:xfrm>
              <a:off x="914400" y="4851624"/>
              <a:ext cx="2711143" cy="940247"/>
            </a:xfrm>
            <a:prstGeom prst="wedgeRoundRectCallout">
              <a:avLst>
                <a:gd name="adj1" fmla="val 62392"/>
                <a:gd name="adj2" fmla="val 47790"/>
                <a:gd name="adj3" fmla="val 16667"/>
              </a:avLst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l"/>
              <a:r>
                <a:rPr lang="en-US" sz="2800" dirty="0"/>
                <a:t>See you on the midterm 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B1FBAD-E9C2-D646-8F8A-E1E04B484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2655" y="5334892"/>
              <a:ext cx="401135" cy="401135"/>
            </a:xfrm>
            <a:prstGeom prst="rect">
              <a:avLst/>
            </a:prstGeom>
          </p:spPr>
        </p:pic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8A71B03-C59A-2845-AF7D-F1FEF4FC650F}"/>
              </a:ext>
            </a:extLst>
          </p:cNvPr>
          <p:cNvSpPr/>
          <p:nvPr/>
        </p:nvSpPr>
        <p:spPr>
          <a:xfrm>
            <a:off x="914400" y="3505200"/>
            <a:ext cx="2711143" cy="940247"/>
          </a:xfrm>
          <a:prstGeom prst="wedgeRoundRectCallout">
            <a:avLst>
              <a:gd name="adj1" fmla="val 62392"/>
              <a:gd name="adj2" fmla="val 47790"/>
              <a:gd name="adj3" fmla="val 16667"/>
            </a:avLst>
          </a:prstGeom>
          <a:solidFill>
            <a:srgbClr val="0070C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2800" dirty="0"/>
              <a:t>Enjoy Java!</a:t>
            </a:r>
          </a:p>
        </p:txBody>
      </p:sp>
    </p:spTree>
    <p:extLst>
      <p:ext uri="{BB962C8B-B14F-4D97-AF65-F5344CB8AC3E}">
        <p14:creationId xmlns:p14="http://schemas.microsoft.com/office/powerpoint/2010/main" val="16397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Add2Integers</a:t>
            </a: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401444" y="1219200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endParaRPr lang="en-US" dirty="0"/>
          </a:p>
        </p:txBody>
      </p: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1870075" y="5070475"/>
            <a:ext cx="5402263" cy="1635125"/>
            <a:chOff x="1178" y="3122"/>
            <a:chExt cx="3403" cy="1030"/>
          </a:xfrm>
        </p:grpSpPr>
        <p:pic>
          <p:nvPicPr>
            <p:cNvPr id="62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 algn="l"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 algn="l"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66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67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69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71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72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30" name="Text Box 22"/>
          <p:cNvSpPr txBox="1">
            <a:spLocks noChangeArrowheads="1"/>
          </p:cNvSpPr>
          <p:nvPr/>
        </p:nvSpPr>
        <p:spPr bwMode="auto">
          <a:xfrm>
            <a:off x="1885950" y="52641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33" name="Text Box 41"/>
          <p:cNvSpPr txBox="1">
            <a:spLocks noChangeArrowheads="1"/>
          </p:cNvSpPr>
          <p:nvPr/>
        </p:nvSpPr>
        <p:spPr bwMode="auto">
          <a:xfrm>
            <a:off x="18923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1828800" y="54864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27" name="Text Box 42"/>
          <p:cNvSpPr txBox="1">
            <a:spLocks noChangeArrowheads="1"/>
          </p:cNvSpPr>
          <p:nvPr/>
        </p:nvSpPr>
        <p:spPr bwMode="auto">
          <a:xfrm>
            <a:off x="5029200" y="4310365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17</a:t>
            </a:r>
          </a:p>
        </p:txBody>
      </p:sp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1885950" y="57150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1822450" y="573246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6172200" y="4309646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25</a:t>
            </a:r>
          </a:p>
        </p:txBody>
      </p:sp>
      <p:sp>
        <p:nvSpPr>
          <p:cNvPr id="35" name="Text Box 42"/>
          <p:cNvSpPr txBox="1">
            <a:spLocks noChangeArrowheads="1"/>
          </p:cNvSpPr>
          <p:nvPr/>
        </p:nvSpPr>
        <p:spPr bwMode="auto">
          <a:xfrm>
            <a:off x="7366251" y="4297948"/>
            <a:ext cx="900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  <a:latin typeface="Courier New" pitchFamily="1" charset="0"/>
              </a:rPr>
              <a:t>42</a:t>
            </a:r>
          </a:p>
        </p:txBody>
      </p:sp>
      <p:sp>
        <p:nvSpPr>
          <p:cNvPr id="36" name="Text Box 24"/>
          <p:cNvSpPr txBox="1">
            <a:spLocks noChangeArrowheads="1"/>
          </p:cNvSpPr>
          <p:nvPr/>
        </p:nvSpPr>
        <p:spPr bwMode="auto">
          <a:xfrm>
            <a:off x="1885950" y="59499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</p:spTree>
    <p:extLst>
      <p:ext uri="{BB962C8B-B14F-4D97-AF65-F5344CB8AC3E}">
        <p14:creationId xmlns:p14="http://schemas.microsoft.com/office/powerpoint/2010/main" val="198331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/>
              <a:t>Expressions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1298334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combine literals or variables together into </a:t>
            </a:r>
            <a:r>
              <a:rPr lang="en-US" b="1" dirty="0"/>
              <a:t>expressions</a:t>
            </a:r>
            <a:r>
              <a:rPr lang="en-US" dirty="0"/>
              <a:t> using binary operators: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A5637B-6EFA-7641-9206-5BC51C6646A6}"/>
              </a:ext>
            </a:extLst>
          </p:cNvPr>
          <p:cNvGrpSpPr/>
          <p:nvPr/>
        </p:nvGrpSpPr>
        <p:grpSpPr>
          <a:xfrm>
            <a:off x="362267" y="4220116"/>
            <a:ext cx="8147559" cy="1180630"/>
            <a:chOff x="362267" y="4220116"/>
            <a:chExt cx="8147559" cy="1180630"/>
          </a:xfrm>
        </p:grpSpPr>
        <p:sp>
          <p:nvSpPr>
            <p:cNvPr id="9" name="Rectangle 14"/>
            <p:cNvSpPr>
              <a:spLocks noChangeArrowheads="1"/>
            </p:cNvSpPr>
            <p:nvPr/>
          </p:nvSpPr>
          <p:spPr bwMode="auto">
            <a:xfrm>
              <a:off x="362267" y="4220116"/>
              <a:ext cx="986316" cy="1180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4000" dirty="0">
                  <a:latin typeface="Courier New" charset="0"/>
                </a:rPr>
                <a:t>%</a:t>
              </a:r>
            </a:p>
          </p:txBody>
        </p:sp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922728" y="4229516"/>
              <a:ext cx="7587098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b="0" dirty="0"/>
                <a:t>Remainder or Mod or Modulus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0EB1C4-1996-3B4D-A788-118FD952EBAE}"/>
              </a:ext>
            </a:extLst>
          </p:cNvPr>
          <p:cNvGrpSpPr/>
          <p:nvPr/>
        </p:nvGrpSpPr>
        <p:grpSpPr>
          <a:xfrm>
            <a:off x="382711" y="2636338"/>
            <a:ext cx="8332901" cy="2850062"/>
            <a:chOff x="382711" y="2636338"/>
            <a:chExt cx="8332901" cy="2850062"/>
          </a:xfrm>
        </p:grpSpPr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4359085" y="3346845"/>
              <a:ext cx="986316" cy="1180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4000" dirty="0">
                  <a:latin typeface="Courier New" charset="0"/>
                </a:rPr>
                <a:t>/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CBA586F-0356-104D-A7ED-D45007AA3DA2}"/>
                </a:ext>
              </a:extLst>
            </p:cNvPr>
            <p:cNvGrpSpPr/>
            <p:nvPr/>
          </p:nvGrpSpPr>
          <p:grpSpPr>
            <a:xfrm>
              <a:off x="382711" y="2636338"/>
              <a:ext cx="8332901" cy="2850062"/>
              <a:chOff x="382711" y="2636338"/>
              <a:chExt cx="8332901" cy="2850062"/>
            </a:xfrm>
          </p:grpSpPr>
          <p:sp>
            <p:nvSpPr>
              <p:cNvPr id="36" name="Text Box 7">
                <a:extLst>
                  <a:ext uri="{FF2B5EF4-FFF2-40B4-BE49-F238E27FC236}">
                    <a16:creationId xmlns:a16="http://schemas.microsoft.com/office/drawing/2014/main" id="{77215671-3A2B-D348-A736-9E4241E97F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465" y="2636338"/>
                <a:ext cx="2589080" cy="22077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4000" b="0" dirty="0"/>
                  <a:t>Addition</a:t>
                </a:r>
              </a:p>
            </p:txBody>
          </p:sp>
          <p:sp>
            <p:nvSpPr>
              <p:cNvPr id="37" name="Text Box 9">
                <a:extLst>
                  <a:ext uri="{FF2B5EF4-FFF2-40B4-BE49-F238E27FC236}">
                    <a16:creationId xmlns:a16="http://schemas.microsoft.com/office/drawing/2014/main" id="{88571214-9B33-9443-8E4E-CE1C021EC7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7383" y="3278674"/>
                <a:ext cx="2943538" cy="22077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4000" b="0" dirty="0"/>
                  <a:t>Subtraction</a:t>
                </a:r>
              </a:p>
            </p:txBody>
          </p:sp>
          <p:sp>
            <p:nvSpPr>
              <p:cNvPr id="38" name="Rectangle 10">
                <a:extLst>
                  <a:ext uri="{FF2B5EF4-FFF2-40B4-BE49-F238E27FC236}">
                    <a16:creationId xmlns:a16="http://schemas.microsoft.com/office/drawing/2014/main" id="{03C6B026-49C4-4449-91FA-D958E5C24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2539" y="2686634"/>
                <a:ext cx="986316" cy="11806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4000">
                    <a:latin typeface="Courier New" charset="0"/>
                  </a:rPr>
                  <a:t>*</a:t>
                </a:r>
              </a:p>
            </p:txBody>
          </p:sp>
          <p:sp>
            <p:nvSpPr>
              <p:cNvPr id="39" name="Text Box 13">
                <a:extLst>
                  <a:ext uri="{FF2B5EF4-FFF2-40B4-BE49-F238E27FC236}">
                    <a16:creationId xmlns:a16="http://schemas.microsoft.com/office/drawing/2014/main" id="{F1251139-873D-DC43-8632-A1F65CD923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5470" y="3292832"/>
                <a:ext cx="3068330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4000" b="0" dirty="0"/>
                  <a:t>Division</a:t>
                </a:r>
              </a:p>
            </p:txBody>
          </p:sp>
          <p:sp>
            <p:nvSpPr>
              <p:cNvPr id="40" name="Rectangle 6">
                <a:extLst>
                  <a:ext uri="{FF2B5EF4-FFF2-40B4-BE49-F238E27FC236}">
                    <a16:creationId xmlns:a16="http://schemas.microsoft.com/office/drawing/2014/main" id="{64AC4153-5E6F-A84E-BBF2-F73E4837B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11" y="2648601"/>
                <a:ext cx="986316" cy="11806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4000" dirty="0">
                    <a:latin typeface="Courier New" charset="0"/>
                  </a:rPr>
                  <a:t>+</a:t>
                </a:r>
              </a:p>
            </p:txBody>
          </p:sp>
          <p:sp>
            <p:nvSpPr>
              <p:cNvPr id="41" name="Rectangle 8">
                <a:extLst>
                  <a:ext uri="{FF2B5EF4-FFF2-40B4-BE49-F238E27FC236}">
                    <a16:creationId xmlns:a16="http://schemas.microsoft.com/office/drawing/2014/main" id="{391B89E9-F38A-BA47-B977-3ECAC34E6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711" y="3343128"/>
                <a:ext cx="986316" cy="11806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4000" dirty="0">
                    <a:latin typeface="Courier New" charset="0"/>
                  </a:rPr>
                  <a:t>–</a:t>
                </a:r>
              </a:p>
            </p:txBody>
          </p:sp>
          <p:sp>
            <p:nvSpPr>
              <p:cNvPr id="42" name="Text Box 11">
                <a:extLst>
                  <a:ext uri="{FF2B5EF4-FFF2-40B4-BE49-F238E27FC236}">
                    <a16:creationId xmlns:a16="http://schemas.microsoft.com/office/drawing/2014/main" id="{6923FDE1-33AB-4047-882C-C6120102B5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5593" y="2636338"/>
                <a:ext cx="3540019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4000" b="0" dirty="0"/>
                  <a:t>Multiplication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602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remainder %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altLang="x-none" sz="2200" dirty="0"/>
              <a:t>The </a:t>
            </a:r>
            <a:r>
              <a:rPr lang="en-US" altLang="x-none" sz="2200" dirty="0">
                <a:latin typeface="Consolas" charset="0"/>
              </a:rPr>
              <a:t>%</a:t>
            </a:r>
            <a:r>
              <a:rPr lang="en-US" altLang="x-none" sz="2200" dirty="0"/>
              <a:t> operator computes the remainder from integer division.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 dirty="0">
                <a:latin typeface="Courier New" charset="0"/>
              </a:rPr>
              <a:t>	</a:t>
            </a:r>
            <a:r>
              <a:rPr lang="en-US" altLang="x-none" dirty="0">
                <a:latin typeface="Consolas" charset="0"/>
              </a:rPr>
              <a:t>14 % 4</a:t>
            </a:r>
            <a:r>
              <a:rPr lang="en-US" altLang="x-none" dirty="0"/>
              <a:t>	is  </a:t>
            </a:r>
            <a:r>
              <a:rPr lang="en-US" altLang="x-none" dirty="0">
                <a:latin typeface="Consolas" charset="0"/>
              </a:rPr>
              <a:t>2</a:t>
            </a:r>
          </a:p>
          <a:p>
            <a:pPr lvl="1">
              <a:buFontTx/>
              <a:buNone/>
              <a:tabLst>
                <a:tab pos="4572000" algn="l"/>
              </a:tabLst>
            </a:pPr>
            <a:r>
              <a:rPr lang="en-US" altLang="x-none" dirty="0">
                <a:latin typeface="Courier New" charset="0"/>
              </a:rPr>
              <a:t>	</a:t>
            </a:r>
            <a:r>
              <a:rPr lang="en-US" altLang="x-none" dirty="0">
                <a:latin typeface="Consolas" charset="0"/>
              </a:rPr>
              <a:t>218 % 5</a:t>
            </a:r>
            <a:r>
              <a:rPr lang="en-US" altLang="x-none" dirty="0"/>
              <a:t>	is  </a:t>
            </a:r>
            <a:r>
              <a:rPr lang="en-US" altLang="x-none" dirty="0">
                <a:latin typeface="Consolas" charset="0"/>
              </a:rPr>
              <a:t>3</a:t>
            </a:r>
            <a:br>
              <a:rPr lang="en-US" altLang="x-none" sz="800" dirty="0">
                <a:latin typeface="Courier New" charset="0"/>
              </a:rPr>
            </a:br>
            <a:r>
              <a:rPr lang="en-US" altLang="x-none" sz="800" dirty="0">
                <a:latin typeface="Consolas" charset="0"/>
              </a:rPr>
              <a:t> </a:t>
            </a:r>
            <a:br>
              <a:rPr lang="en-US" altLang="x-none" sz="8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     </a:t>
            </a:r>
            <a:r>
              <a:rPr lang="en-US" altLang="x-none" sz="2000" u="sng" dirty="0">
                <a:latin typeface="Consolas" charset="0"/>
              </a:rPr>
              <a:t>   3</a:t>
            </a:r>
            <a:r>
              <a:rPr lang="en-US" altLang="x-none" sz="2000" dirty="0">
                <a:latin typeface="Consolas" charset="0"/>
              </a:rPr>
              <a:t>                </a:t>
            </a:r>
            <a:r>
              <a:rPr lang="en-US" altLang="x-none" sz="2000" u="sng" dirty="0">
                <a:latin typeface="Consolas" charset="0"/>
              </a:rPr>
              <a:t>   43</a:t>
            </a:r>
            <a:br>
              <a:rPr lang="en-US" altLang="x-none" sz="2000" u="sng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   4 ) 14              5 ) 218</a:t>
            </a:r>
            <a:br>
              <a:rPr lang="en-US" altLang="x-none" sz="20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       </a:t>
            </a:r>
            <a:r>
              <a:rPr lang="en-US" altLang="x-none" sz="2000" u="sng" dirty="0">
                <a:latin typeface="Consolas" charset="0"/>
              </a:rPr>
              <a:t>12</a:t>
            </a:r>
            <a:r>
              <a:rPr lang="en-US" altLang="x-none" sz="2000" dirty="0">
                <a:latin typeface="Consolas" charset="0"/>
              </a:rPr>
              <a:t>                  </a:t>
            </a:r>
            <a:r>
              <a:rPr lang="en-US" altLang="x-none" sz="2000" u="sng" dirty="0">
                <a:latin typeface="Consolas" charset="0"/>
              </a:rPr>
              <a:t>20</a:t>
            </a:r>
            <a:br>
              <a:rPr lang="en-US" altLang="x-none" sz="20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        </a:t>
            </a:r>
            <a:r>
              <a:rPr lang="en-US" altLang="x-none" sz="2000" b="1" dirty="0">
                <a:latin typeface="Consolas" charset="0"/>
              </a:rPr>
              <a:t>2</a:t>
            </a:r>
            <a:r>
              <a:rPr lang="en-US" altLang="x-none" sz="2000" dirty="0">
                <a:latin typeface="Consolas" charset="0"/>
              </a:rPr>
              <a:t>                   18</a:t>
            </a:r>
            <a:br>
              <a:rPr lang="en-US" altLang="x-none" sz="2000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                            </a:t>
            </a:r>
            <a:r>
              <a:rPr lang="en-US" altLang="x-none" sz="2000" u="sng" dirty="0">
                <a:latin typeface="Consolas" charset="0"/>
              </a:rPr>
              <a:t>15</a:t>
            </a:r>
            <a:br>
              <a:rPr lang="en-US" altLang="x-none" sz="2000" u="sng" dirty="0">
                <a:latin typeface="Consolas" charset="0"/>
              </a:rPr>
            </a:br>
            <a:r>
              <a:rPr lang="en-US" altLang="x-none" sz="2000" dirty="0">
                <a:latin typeface="Consolas" charset="0"/>
              </a:rPr>
              <a:t>                             </a:t>
            </a:r>
            <a:r>
              <a:rPr lang="en-US" altLang="x-none" sz="2000" b="1" dirty="0">
                <a:latin typeface="Consolas" charset="0"/>
              </a:rPr>
              <a:t>3</a:t>
            </a: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  <a:tabLst>
                <a:tab pos="4572000" algn="l"/>
              </a:tabLst>
            </a:pPr>
            <a:endParaRPr lang="en-US" altLang="x-none" sz="800" dirty="0"/>
          </a:p>
          <a:p>
            <a:pPr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 dirty="0"/>
              <a:t>Applications of </a:t>
            </a:r>
            <a:r>
              <a:rPr lang="en-US" altLang="x-none" dirty="0">
                <a:latin typeface="Consolas" charset="0"/>
              </a:rPr>
              <a:t>%</a:t>
            </a:r>
            <a:r>
              <a:rPr lang="en-US" altLang="x-none" dirty="0"/>
              <a:t> operator: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 dirty="0"/>
              <a:t>Obtain last digit of a number:</a:t>
            </a:r>
            <a:r>
              <a:rPr lang="en-US" altLang="x-none" i="1" dirty="0"/>
              <a:t>	</a:t>
            </a:r>
            <a:r>
              <a:rPr lang="en-US" altLang="x-none" dirty="0">
                <a:latin typeface="Consolas" charset="0"/>
              </a:rPr>
              <a:t>230857 % 10</a:t>
            </a:r>
            <a:r>
              <a:rPr lang="en-US" altLang="x-none" dirty="0"/>
              <a:t> is </a:t>
            </a:r>
            <a:r>
              <a:rPr lang="en-US" altLang="x-none" dirty="0">
                <a:latin typeface="Consolas" charset="0"/>
              </a:rPr>
              <a:t>7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 dirty="0"/>
              <a:t>Obtain last 4 digits:	</a:t>
            </a:r>
            <a:r>
              <a:rPr lang="en-US" altLang="x-none" dirty="0">
                <a:latin typeface="Consolas" charset="0"/>
              </a:rPr>
              <a:t>658236489 % 10000</a:t>
            </a:r>
            <a:r>
              <a:rPr lang="en-US" altLang="x-none" dirty="0"/>
              <a:t> is </a:t>
            </a:r>
            <a:r>
              <a:rPr lang="en-US" altLang="x-none" dirty="0">
                <a:latin typeface="Consolas" charset="0"/>
              </a:rPr>
              <a:t>6489</a:t>
            </a:r>
          </a:p>
          <a:p>
            <a:pPr lvl="1">
              <a:lnSpc>
                <a:spcPct val="110000"/>
              </a:lnSpc>
              <a:tabLst>
                <a:tab pos="4572000" algn="l"/>
              </a:tabLst>
            </a:pPr>
            <a:r>
              <a:rPr lang="en-US" altLang="x-none" dirty="0"/>
              <a:t>See whether a number is odd:	</a:t>
            </a:r>
            <a:r>
              <a:rPr lang="en-US" altLang="x-none" dirty="0">
                <a:latin typeface="Consolas" charset="0"/>
              </a:rPr>
              <a:t>7 % 2</a:t>
            </a:r>
            <a:r>
              <a:rPr lang="en-US" altLang="x-none" dirty="0"/>
              <a:t> is </a:t>
            </a:r>
            <a:r>
              <a:rPr lang="en-US" altLang="x-none" dirty="0">
                <a:latin typeface="Consolas" charset="0"/>
              </a:rPr>
              <a:t>1</a:t>
            </a:r>
            <a:r>
              <a:rPr lang="en-US" altLang="x-none" dirty="0"/>
              <a:t>,  but </a:t>
            </a:r>
            <a:r>
              <a:rPr lang="en-US" altLang="x-none" dirty="0">
                <a:latin typeface="Consolas" charset="0"/>
              </a:rPr>
              <a:t>42 % 2</a:t>
            </a:r>
            <a:r>
              <a:rPr lang="en-US" altLang="x-none" dirty="0"/>
              <a:t> is </a:t>
            </a:r>
            <a:r>
              <a:rPr lang="en-US" altLang="x-none" dirty="0">
                <a:latin typeface="Consolas" charset="0"/>
              </a:rPr>
              <a:t>0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F2791DB-F502-8E4B-B273-EB965720DAF0}"/>
              </a:ext>
            </a:extLst>
          </p:cNvPr>
          <p:cNvSpPr/>
          <p:nvPr/>
        </p:nvSpPr>
        <p:spPr bwMode="auto">
          <a:xfrm>
            <a:off x="1837944" y="3547872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C18913-CA2A-1548-93E9-3C5293979184}"/>
              </a:ext>
            </a:extLst>
          </p:cNvPr>
          <p:cNvSpPr/>
          <p:nvPr/>
        </p:nvSpPr>
        <p:spPr bwMode="auto">
          <a:xfrm>
            <a:off x="4773168" y="4133088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46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do?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>
                <a:latin typeface="Courier"/>
                <a:cs typeface="Courier"/>
              </a:rPr>
              <a:t>println</a:t>
            </a:r>
            <a:r>
              <a:rPr lang="en-US" sz="6800" dirty="0">
                <a:latin typeface="Courier"/>
                <a:cs typeface="Courier"/>
              </a:rPr>
              <a:t>(1 / 2);</a:t>
            </a:r>
          </a:p>
        </p:txBody>
      </p:sp>
    </p:spTree>
    <p:extLst>
      <p:ext uri="{BB962C8B-B14F-4D97-AF65-F5344CB8AC3E}">
        <p14:creationId xmlns:p14="http://schemas.microsoft.com/office/powerpoint/2010/main" val="1288615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do?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325" y="3352800"/>
            <a:ext cx="80233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0" dirty="0" err="1">
                <a:latin typeface="Courier"/>
                <a:cs typeface="Courier"/>
              </a:rPr>
              <a:t>println</a:t>
            </a:r>
            <a:r>
              <a:rPr lang="en-US" sz="6800" dirty="0">
                <a:latin typeface="Courier"/>
                <a:cs typeface="Courier"/>
              </a:rPr>
              <a:t>(1 / 2);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39216" y="5486400"/>
            <a:ext cx="66556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rgbClr val="FF0000"/>
                </a:solidFill>
              </a:rPr>
              <a:t>0!</a:t>
            </a:r>
          </a:p>
        </p:txBody>
      </p:sp>
    </p:spTree>
    <p:extLst>
      <p:ext uri="{BB962C8B-B14F-4D97-AF65-F5344CB8AC3E}">
        <p14:creationId xmlns:p14="http://schemas.microsoft.com/office/powerpoint/2010/main" val="1534874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Integer division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2236788" algn="l"/>
              </a:tabLst>
            </a:pPr>
            <a:r>
              <a:rPr lang="en-US" altLang="x-none" dirty="0"/>
              <a:t>When we divide integers, the quotient is also an integer.</a:t>
            </a:r>
          </a:p>
          <a:p>
            <a:pPr lvl="1">
              <a:buFontTx/>
              <a:buNone/>
              <a:tabLst>
                <a:tab pos="2236788" algn="l"/>
              </a:tabLst>
            </a:pPr>
            <a:r>
              <a:rPr lang="en-US" altLang="x-none" dirty="0">
                <a:latin typeface="Courier New" charset="0"/>
              </a:rPr>
              <a:t>	</a:t>
            </a:r>
            <a:r>
              <a:rPr lang="en-US" altLang="x-none" dirty="0">
                <a:latin typeface="Consolas" charset="0"/>
              </a:rPr>
              <a:t>14 / 4</a:t>
            </a:r>
            <a:r>
              <a:rPr lang="en-US" altLang="x-none" dirty="0"/>
              <a:t>  is  </a:t>
            </a:r>
            <a:r>
              <a:rPr lang="en-US" altLang="x-none" dirty="0">
                <a:latin typeface="Consolas" charset="0"/>
              </a:rPr>
              <a:t>3</a:t>
            </a:r>
            <a:r>
              <a:rPr lang="en-US" altLang="x-none" dirty="0"/>
              <a:t>, not </a:t>
            </a:r>
            <a:r>
              <a:rPr lang="en-US" altLang="x-none" dirty="0">
                <a:latin typeface="Consolas" charset="0"/>
              </a:rPr>
              <a:t>3.5</a:t>
            </a:r>
            <a:r>
              <a:rPr lang="en-US" altLang="x-none" dirty="0"/>
              <a:t> .   </a:t>
            </a:r>
            <a:r>
              <a:rPr lang="en-US" altLang="x-none" i="1" dirty="0"/>
              <a:t>(Java ALWAYS rounds down.)</a:t>
            </a:r>
            <a:endParaRPr lang="en-US" altLang="x-none" i="1" dirty="0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endParaRPr lang="en-US" altLang="x-none" sz="2200" b="1" dirty="0">
              <a:latin typeface="Consolas" charset="0"/>
            </a:endParaRP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b="1" dirty="0">
                <a:latin typeface="Consolas" charset="0"/>
              </a:rPr>
              <a:t>     </a:t>
            </a:r>
            <a:r>
              <a:rPr lang="en-US" altLang="x-none" sz="2200" b="1" u="sng" dirty="0">
                <a:latin typeface="Consolas" charset="0"/>
              </a:rPr>
              <a:t>   3</a:t>
            </a:r>
            <a:r>
              <a:rPr lang="en-US" altLang="x-none" sz="2200" b="1" dirty="0">
                <a:latin typeface="Consolas" charset="0"/>
              </a:rPr>
              <a:t>              </a:t>
            </a:r>
            <a:r>
              <a:rPr lang="en-US" altLang="x-none" sz="2200" b="1" u="sng" dirty="0">
                <a:latin typeface="Consolas" charset="0"/>
              </a:rPr>
              <a:t>   4</a:t>
            </a:r>
            <a:r>
              <a:rPr lang="en-US" altLang="x-none" sz="2200" b="1" dirty="0">
                <a:latin typeface="Consolas" charset="0"/>
              </a:rPr>
              <a:t>                  </a:t>
            </a:r>
            <a:r>
              <a:rPr lang="en-US" altLang="x-none" sz="2200" b="1" u="sng" dirty="0">
                <a:latin typeface="Consolas" charset="0"/>
              </a:rPr>
              <a:t>    52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dirty="0">
                <a:latin typeface="Consolas" charset="0"/>
              </a:rPr>
              <a:t>   4 ) 14           10 ) 45               27 ) 1425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dirty="0">
                <a:latin typeface="Consolas" charset="0"/>
              </a:rPr>
              <a:t>       </a:t>
            </a:r>
            <a:r>
              <a:rPr lang="en-US" altLang="x-none" sz="2200" u="sng" dirty="0">
                <a:latin typeface="Consolas" charset="0"/>
              </a:rPr>
              <a:t>12</a:t>
            </a:r>
            <a:r>
              <a:rPr lang="en-US" altLang="x-none" sz="2200" dirty="0">
                <a:latin typeface="Consolas" charset="0"/>
              </a:rPr>
              <a:t>                </a:t>
            </a:r>
            <a:r>
              <a:rPr lang="en-US" altLang="x-none" sz="2200" u="sng" dirty="0">
                <a:latin typeface="Consolas" charset="0"/>
              </a:rPr>
              <a:t>40</a:t>
            </a:r>
            <a:r>
              <a:rPr lang="en-US" altLang="x-none" sz="2200" dirty="0">
                <a:latin typeface="Consolas" charset="0"/>
              </a:rPr>
              <a:t>                    </a:t>
            </a:r>
            <a:r>
              <a:rPr lang="en-US" altLang="x-none" sz="2200" u="sng" dirty="0">
                <a:latin typeface="Consolas" charset="0"/>
              </a:rPr>
              <a:t>135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dirty="0">
                <a:latin typeface="Consolas" charset="0"/>
              </a:rPr>
              <a:t>        2                 5                      75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dirty="0">
                <a:latin typeface="Consolas" charset="0"/>
              </a:rPr>
              <a:t>                                                 </a:t>
            </a:r>
            <a:r>
              <a:rPr lang="en-US" altLang="x-none" sz="2200" u="sng" dirty="0">
                <a:latin typeface="Consolas" charset="0"/>
              </a:rPr>
              <a:t>54</a:t>
            </a:r>
          </a:p>
          <a:p>
            <a:pPr>
              <a:lnSpc>
                <a:spcPct val="70000"/>
              </a:lnSpc>
              <a:buFont typeface="Wingdings" charset="2"/>
              <a:buNone/>
              <a:tabLst>
                <a:tab pos="2236788" algn="l"/>
              </a:tabLst>
            </a:pPr>
            <a:r>
              <a:rPr lang="en-US" altLang="x-none" sz="2200" dirty="0">
                <a:latin typeface="Consolas" charset="0"/>
              </a:rPr>
              <a:t>                                                 21</a:t>
            </a:r>
            <a:endParaRPr lang="en-US" altLang="x-none" sz="800" dirty="0">
              <a:latin typeface="Consolas" charset="0"/>
            </a:endParaRPr>
          </a:p>
          <a:p>
            <a:pPr>
              <a:lnSpc>
                <a:spcPct val="90000"/>
              </a:lnSpc>
              <a:tabLst>
                <a:tab pos="2236788" algn="l"/>
              </a:tabLst>
            </a:pPr>
            <a:r>
              <a:rPr lang="en-US" altLang="x-none" dirty="0"/>
              <a:t>More examples:	</a:t>
            </a:r>
          </a:p>
          <a:p>
            <a:pPr lvl="1">
              <a:tabLst>
                <a:tab pos="2236788" algn="l"/>
              </a:tabLst>
            </a:pPr>
            <a:r>
              <a:rPr lang="en-US" altLang="x-none" dirty="0">
                <a:latin typeface="Consolas" charset="0"/>
              </a:rPr>
              <a:t>32 / 5	</a:t>
            </a:r>
            <a:r>
              <a:rPr lang="en-US" altLang="x-none" dirty="0"/>
              <a:t>is  </a:t>
            </a:r>
            <a:r>
              <a:rPr lang="en-US" altLang="x-none" dirty="0">
                <a:latin typeface="Consolas" charset="0"/>
              </a:rPr>
              <a:t>6</a:t>
            </a:r>
          </a:p>
          <a:p>
            <a:pPr lvl="1">
              <a:tabLst>
                <a:tab pos="2236788" algn="l"/>
              </a:tabLst>
            </a:pPr>
            <a:r>
              <a:rPr lang="en-US" altLang="x-none" dirty="0">
                <a:latin typeface="Consolas" charset="0"/>
              </a:rPr>
              <a:t>84 / 10	</a:t>
            </a:r>
            <a:r>
              <a:rPr lang="en-US" altLang="x-none" dirty="0"/>
              <a:t>is  </a:t>
            </a:r>
            <a:r>
              <a:rPr lang="en-US" altLang="x-none" dirty="0">
                <a:latin typeface="Consolas" charset="0"/>
              </a:rPr>
              <a:t>8</a:t>
            </a:r>
          </a:p>
          <a:p>
            <a:pPr lvl="1">
              <a:tabLst>
                <a:tab pos="2236788" algn="l"/>
              </a:tabLst>
            </a:pPr>
            <a:r>
              <a:rPr lang="en-US" altLang="x-none" dirty="0">
                <a:latin typeface="Consolas" charset="0"/>
              </a:rPr>
              <a:t>156 / 100	</a:t>
            </a:r>
            <a:r>
              <a:rPr lang="en-US" altLang="x-none" dirty="0"/>
              <a:t>is  </a:t>
            </a:r>
            <a:r>
              <a:rPr lang="en-US" altLang="x-none" dirty="0">
                <a:latin typeface="Consolas" charset="0"/>
              </a:rPr>
              <a:t>1</a:t>
            </a:r>
          </a:p>
          <a:p>
            <a:pPr lvl="2">
              <a:tabLst>
                <a:tab pos="2236788" algn="l"/>
              </a:tabLst>
            </a:pPr>
            <a:endParaRPr lang="en-US" altLang="x-none" dirty="0">
              <a:latin typeface="Consolas" charset="0"/>
            </a:endParaRPr>
          </a:p>
          <a:p>
            <a:pPr lvl="1">
              <a:tabLst>
                <a:tab pos="2236788" algn="l"/>
              </a:tabLst>
            </a:pPr>
            <a:r>
              <a:rPr lang="en-US" altLang="x-none" dirty="0"/>
              <a:t>Dividing by </a:t>
            </a:r>
            <a:r>
              <a:rPr lang="en-US" altLang="x-none" dirty="0">
                <a:latin typeface="Consolas" charset="0"/>
              </a:rPr>
              <a:t>0</a:t>
            </a:r>
            <a:r>
              <a:rPr lang="en-US" altLang="x-none" dirty="0"/>
              <a:t> causes an error when your program runs.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9C58F6-DF36-7E4B-BEF5-AFED249D1A0A}"/>
              </a:ext>
            </a:extLst>
          </p:cNvPr>
          <p:cNvSpPr/>
          <p:nvPr/>
        </p:nvSpPr>
        <p:spPr bwMode="auto">
          <a:xfrm>
            <a:off x="1389888" y="2359152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3346BE-B9E5-E248-91A0-9F8E9B565F8C}"/>
              </a:ext>
            </a:extLst>
          </p:cNvPr>
          <p:cNvSpPr/>
          <p:nvPr/>
        </p:nvSpPr>
        <p:spPr bwMode="auto">
          <a:xfrm>
            <a:off x="4169664" y="2359152"/>
            <a:ext cx="3048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504A87-DBE1-C44D-A64B-381C02A54539}"/>
              </a:ext>
            </a:extLst>
          </p:cNvPr>
          <p:cNvSpPr/>
          <p:nvPr/>
        </p:nvSpPr>
        <p:spPr bwMode="auto">
          <a:xfrm>
            <a:off x="7708392" y="2359152"/>
            <a:ext cx="4572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75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Interactions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7600" y="1613886"/>
            <a:ext cx="708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52400" y="2798621"/>
            <a:ext cx="934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/>
              <a:t>results in a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462" y="4191000"/>
            <a:ext cx="851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and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6276" y="5867400"/>
            <a:ext cx="743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</a:t>
            </a:r>
            <a:r>
              <a:rPr lang="en-US"/>
              <a:t>The general rule is: </a:t>
            </a:r>
            <a:r>
              <a:rPr lang="en-US" dirty="0"/>
              <a:t>operations always return the most expressive type</a:t>
            </a:r>
          </a:p>
        </p:txBody>
      </p:sp>
    </p:spTree>
    <p:extLst>
      <p:ext uri="{BB962C8B-B14F-4D97-AF65-F5344CB8AC3E}">
        <p14:creationId xmlns:p14="http://schemas.microsoft.com/office/powerpoint/2010/main" val="1815592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Interactions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599" y="1467030"/>
            <a:ext cx="86868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/>
              <a:t>Convert 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14299" y="3404319"/>
            <a:ext cx="8915400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609600" y="3987799"/>
            <a:ext cx="2819400" cy="1281113"/>
            <a:chOff x="384" y="2512"/>
            <a:chExt cx="1776" cy="624"/>
          </a:xfrm>
        </p:grpSpPr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1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19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065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Integer Division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2400" b="0" dirty="0"/>
                <a:t>You can fix this problem by converting the fraction to a </a:t>
              </a:r>
              <a:r>
                <a:rPr lang="en-US" sz="2000" dirty="0">
                  <a:latin typeface="Courier New" charset="0"/>
                </a:rPr>
                <a:t>double</a:t>
              </a:r>
              <a:r>
                <a:rPr lang="en-US" sz="2400" dirty="0"/>
                <a:t>:</a:t>
              </a:r>
              <a:endParaRPr lang="en-US" sz="2400" b="0" dirty="0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9.0 / 5 * c + 32;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           /  5  *  c  +  32</a:t>
              </a: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0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/>
              <a:t>Console Programs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7642354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Plan For Today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Bye, Karel!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Console Programs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Variables</a:t>
            </a:r>
          </a:p>
          <a:p>
            <a:r>
              <a:rPr lang="en-US" altLang="x-none" sz="3600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r>
              <a:rPr lang="en-US" altLang="x-none" sz="3600" dirty="0"/>
              <a:t>Practice: Receipt</a:t>
            </a:r>
          </a:p>
        </p:txBody>
      </p:sp>
    </p:spTree>
    <p:extLst>
      <p:ext uri="{BB962C8B-B14F-4D97-AF65-F5344CB8AC3E}">
        <p14:creationId xmlns:p14="http://schemas.microsoft.com/office/powerpoint/2010/main" val="942869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Receipt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</a:t>
            </a:r>
            <a:r>
              <a:rPr lang="en-US" dirty="0" err="1"/>
              <a:t>ConsoleProgram</a:t>
            </a:r>
            <a:r>
              <a:rPr lang="en-US" dirty="0"/>
              <a:t> that calculates the tax, tip and total bill for us at a restaurant.</a:t>
            </a:r>
          </a:p>
          <a:p>
            <a:r>
              <a:rPr lang="en-US" dirty="0"/>
              <a:t>The program should ask the user for the subtotal, and then calculate and print out the tax, tip and total.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64" y="2854729"/>
            <a:ext cx="5538072" cy="400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20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Receipt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("Tax: $” + tax);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081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</a:t>
            </a:r>
          </a:p>
        </p:txBody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3600" dirty="0"/>
              <a:t>Announcements</a:t>
            </a:r>
          </a:p>
          <a:p>
            <a:r>
              <a:rPr lang="en-US" altLang="x-none" sz="3600" dirty="0"/>
              <a:t>Bye, Karel!</a:t>
            </a:r>
          </a:p>
          <a:p>
            <a:r>
              <a:rPr lang="en-US" altLang="x-none" sz="3600" dirty="0"/>
              <a:t>Console Programs</a:t>
            </a:r>
          </a:p>
          <a:p>
            <a:r>
              <a:rPr lang="en-US" altLang="x-none" sz="3600" dirty="0"/>
              <a:t>Variables</a:t>
            </a:r>
          </a:p>
          <a:p>
            <a:r>
              <a:rPr lang="en-US" altLang="x-none" sz="3600" dirty="0"/>
              <a:t>Expressions</a:t>
            </a:r>
          </a:p>
          <a:p>
            <a:r>
              <a:rPr lang="en-US" altLang="x-none" sz="3600" dirty="0"/>
              <a:t>Practice: Receipt</a:t>
            </a:r>
          </a:p>
          <a:p>
            <a:endParaRPr lang="en-US" altLang="x-none" sz="3600" dirty="0"/>
          </a:p>
          <a:p>
            <a:pPr marL="0" indent="0">
              <a:buNone/>
            </a:pPr>
            <a:r>
              <a:rPr lang="en-US" altLang="x-none" sz="3600" b="1" dirty="0"/>
              <a:t>Next time:</a:t>
            </a:r>
            <a:r>
              <a:rPr lang="en-US" altLang="x-none" sz="3600" dirty="0"/>
              <a:t> Control flow in Java</a:t>
            </a:r>
            <a:endParaRPr lang="en-US" altLang="x-none" sz="3600" b="1" dirty="0"/>
          </a:p>
        </p:txBody>
      </p:sp>
    </p:spTree>
    <p:extLst>
      <p:ext uri="{BB962C8B-B14F-4D97-AF65-F5344CB8AC3E}">
        <p14:creationId xmlns:p14="http://schemas.microsoft.com/office/powerpoint/2010/main" val="518426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[Extra] Precedence</a:t>
            </a:r>
          </a:p>
        </p:txBody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b="1"/>
              <a:t>precedence</a:t>
            </a:r>
            <a:r>
              <a:rPr lang="en-US" altLang="x-none"/>
              <a:t>: Order in which operators are evaluated.</a:t>
            </a:r>
            <a:endParaRPr lang="en-US" altLang="x-none" sz="900"/>
          </a:p>
          <a:p>
            <a:pPr lvl="1">
              <a:lnSpc>
                <a:spcPct val="110000"/>
              </a:lnSpc>
            </a:pPr>
            <a:r>
              <a:rPr lang="en-US" altLang="x-none"/>
              <a:t>Generally operators evaluate left-to-right.</a:t>
            </a:r>
            <a:br>
              <a:rPr lang="en-US" altLang="x-none"/>
            </a:br>
            <a:r>
              <a:rPr lang="en-US" altLang="x-none">
                <a:latin typeface="Consolas" charset="0"/>
              </a:rPr>
              <a:t>1 - 2 - 3</a:t>
            </a:r>
            <a:r>
              <a:rPr lang="en-US" altLang="x-none"/>
              <a:t>  is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(1 - 2)</a:t>
            </a:r>
            <a:r>
              <a:rPr lang="en-US" altLang="x-none">
                <a:latin typeface="Consolas" charset="0"/>
              </a:rPr>
              <a:t> - 3</a:t>
            </a:r>
            <a:r>
              <a:rPr lang="en-US" altLang="x-none"/>
              <a:t>  which is  </a:t>
            </a:r>
            <a:r>
              <a:rPr lang="en-US" altLang="x-none">
                <a:latin typeface="Consolas" charset="0"/>
              </a:rPr>
              <a:t>-4</a:t>
            </a:r>
          </a:p>
          <a:p>
            <a:pPr lvl="1">
              <a:lnSpc>
                <a:spcPct val="90000"/>
              </a:lnSpc>
            </a:pPr>
            <a:endParaRPr lang="en-US" altLang="x-none">
              <a:latin typeface="Courier New" charset="0"/>
            </a:endParaRPr>
          </a:p>
          <a:p>
            <a:pPr lvl="1">
              <a:lnSpc>
                <a:spcPct val="70000"/>
              </a:lnSpc>
            </a:pPr>
            <a:r>
              <a:rPr lang="en-US" altLang="x-none"/>
              <a:t>But </a:t>
            </a:r>
            <a:r>
              <a:rPr lang="en-US" altLang="x-none">
                <a:latin typeface="Consolas" charset="0"/>
              </a:rPr>
              <a:t>* / %</a:t>
            </a:r>
            <a:r>
              <a:rPr lang="en-US" altLang="x-none"/>
              <a:t> have a higher level of precedence than </a:t>
            </a:r>
            <a:r>
              <a:rPr lang="en-US" altLang="x-none">
                <a:latin typeface="Consolas" charset="0"/>
              </a:rPr>
              <a:t>+ -</a:t>
            </a:r>
            <a:br>
              <a:rPr lang="en-US" altLang="x-none"/>
            </a:br>
            <a:br>
              <a:rPr lang="en-US" altLang="x-none" sz="900"/>
            </a:br>
            <a:br>
              <a:rPr lang="en-US" altLang="x-none" sz="900"/>
            </a:br>
            <a:r>
              <a:rPr lang="en-US" altLang="x-none">
                <a:latin typeface="Consolas" charset="0"/>
              </a:rPr>
              <a:t>1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13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endParaRPr lang="en-US" altLang="x-none" sz="900"/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 sz="900">
                <a:latin typeface="Consolas" charset="0"/>
              </a:rPr>
              <a:t>	</a:t>
            </a:r>
            <a:r>
              <a:rPr lang="en-US" altLang="x-none">
                <a:latin typeface="Consolas" charset="0"/>
              </a:rPr>
              <a:t>6 +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8 / 2</a:t>
            </a:r>
            <a:r>
              <a:rPr lang="en-US" altLang="x-none">
                <a:latin typeface="Consolas" charset="0"/>
              </a:rPr>
              <a:t> * 3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6 +   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4   * 3</a:t>
            </a:r>
            <a:endParaRPr lang="en-US" altLang="x-none">
              <a:solidFill>
                <a:schemeClr val="accent2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x-none">
                <a:latin typeface="Consolas" charset="0"/>
              </a:rPr>
              <a:t>	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6 +     12</a:t>
            </a:r>
            <a:r>
              <a:rPr lang="en-US" altLang="x-none">
                <a:latin typeface="Consolas" charset="0"/>
              </a:rPr>
              <a:t>	</a:t>
            </a:r>
            <a:r>
              <a:rPr lang="en-US" altLang="x-none"/>
              <a:t>is </a:t>
            </a:r>
            <a:r>
              <a:rPr lang="en-US" altLang="x-none">
                <a:latin typeface="Consolas" charset="0"/>
              </a:rPr>
              <a:t>18</a:t>
            </a:r>
          </a:p>
          <a:p>
            <a:pPr lvl="1">
              <a:lnSpc>
                <a:spcPct val="70000"/>
              </a:lnSpc>
            </a:pPr>
            <a:endParaRPr lang="en-US" altLang="x-none">
              <a:latin typeface="Consolas" charset="0"/>
            </a:endParaRPr>
          </a:p>
          <a:p>
            <a:pPr lvl="1">
              <a:lnSpc>
                <a:spcPct val="110000"/>
              </a:lnSpc>
            </a:pPr>
            <a:r>
              <a:rPr lang="en-US" altLang="x-none"/>
              <a:t>Parentheses can alter order of evaluation, but spacing does not:</a:t>
            </a:r>
            <a:br>
              <a:rPr lang="en-US" altLang="x-none"/>
            </a:b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(1 + 3)</a:t>
            </a:r>
            <a:r>
              <a:rPr lang="en-US" altLang="x-none">
                <a:latin typeface="Consolas" charset="0"/>
              </a:rPr>
              <a:t> * 4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16</a:t>
            </a:r>
            <a:br>
              <a:rPr lang="en-US" altLang="x-none">
                <a:latin typeface="Consolas" charset="0"/>
              </a:rPr>
            </a:br>
            <a:r>
              <a:rPr lang="en-US" altLang="x-none">
                <a:latin typeface="Consolas" charset="0"/>
              </a:rPr>
              <a:t>1+</a:t>
            </a:r>
            <a:r>
              <a:rPr lang="en-US" altLang="x-none" b="1">
                <a:solidFill>
                  <a:schemeClr val="accent2"/>
                </a:solidFill>
                <a:latin typeface="Consolas" charset="0"/>
              </a:rPr>
              <a:t>3 * 4</a:t>
            </a:r>
            <a:r>
              <a:rPr lang="en-US" altLang="x-none">
                <a:latin typeface="Consolas" charset="0"/>
              </a:rPr>
              <a:t>-2</a:t>
            </a:r>
            <a:r>
              <a:rPr lang="en-US" altLang="x-none"/>
              <a:t>	is </a:t>
            </a:r>
            <a:r>
              <a:rPr lang="en-US" altLang="x-none">
                <a:latin typeface="Consolas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4024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[Extra] String concatenation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200400" algn="l"/>
              </a:tabLst>
            </a:pPr>
            <a:r>
              <a:rPr lang="en-US" altLang="x-none" b="1"/>
              <a:t>string concatenation</a:t>
            </a:r>
            <a:r>
              <a:rPr lang="en-US" altLang="x-none"/>
              <a:t>: Using </a:t>
            </a:r>
            <a:r>
              <a:rPr lang="en-US" altLang="x-none">
                <a:latin typeface="Courier New" charset="0"/>
              </a:rPr>
              <a:t>+</a:t>
            </a:r>
            <a:r>
              <a:rPr lang="en-US" altLang="x-none"/>
              <a:t> between a string and another value to make a longer string.</a:t>
            </a: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"hello" + 42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"hello42"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"abc"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"1abc2"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+ 1 + 2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"abc12"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1 + 2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"abc" + 9 * 3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"abc27"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"1" + 1</a:t>
            </a:r>
            <a:r>
              <a:rPr lang="en-US" altLang="x-none">
                <a:latin typeface="Courier New" charset="0"/>
              </a:rPr>
              <a:t>	</a:t>
            </a:r>
            <a:r>
              <a:rPr lang="en-US" altLang="x-none"/>
              <a:t>is  </a:t>
            </a:r>
            <a:r>
              <a:rPr lang="en-US" altLang="x-none">
                <a:latin typeface="Consolas" charset="0"/>
              </a:rPr>
              <a:t>"11"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/>
              <a:t>	</a:t>
            </a:r>
            <a:r>
              <a:rPr lang="en-US" altLang="x-none">
                <a:latin typeface="Consolas" charset="0"/>
              </a:rPr>
              <a:t>4 - 1 + "abc"</a:t>
            </a:r>
            <a:r>
              <a:rPr lang="en-US" altLang="x-none"/>
              <a:t>	is  </a:t>
            </a:r>
            <a:r>
              <a:rPr lang="en-US" altLang="x-none">
                <a:latin typeface="Consolas" charset="0"/>
              </a:rPr>
              <a:t>"3abc"</a:t>
            </a:r>
          </a:p>
          <a:p>
            <a:pPr lvl="1">
              <a:lnSpc>
                <a:spcPct val="8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>
              <a:latin typeface="Courier New" charset="0"/>
            </a:endParaRPr>
          </a:p>
          <a:p>
            <a:pPr>
              <a:lnSpc>
                <a:spcPct val="110000"/>
              </a:lnSpc>
              <a:tabLst>
                <a:tab pos="3200400" algn="l"/>
              </a:tabLst>
            </a:pPr>
            <a:r>
              <a:rPr lang="en-US" altLang="x-none"/>
              <a:t>Use </a:t>
            </a:r>
            <a:r>
              <a:rPr lang="en-US" altLang="x-none">
                <a:latin typeface="Consolas" charset="0"/>
              </a:rPr>
              <a:t>+</a:t>
            </a:r>
            <a:r>
              <a:rPr lang="en-US" altLang="x-none"/>
              <a:t> to print a string and an expression's value together.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endParaRPr lang="en-US" altLang="x-none" sz="900">
              <a:latin typeface="Courier New" charset="0"/>
            </a:endParaRPr>
          </a:p>
          <a:p>
            <a:pPr lvl="1">
              <a:lnSpc>
                <a:spcPct val="90000"/>
              </a:lnSpc>
              <a:buFontTx/>
              <a:buNone/>
              <a:tabLst>
                <a:tab pos="3200400" algn="l"/>
              </a:tabLst>
            </a:pPr>
            <a:r>
              <a:rPr lang="en-US" altLang="x-none">
                <a:latin typeface="Courier New" charset="0"/>
              </a:rPr>
              <a:t>	</a:t>
            </a:r>
            <a:r>
              <a:rPr lang="en-US" altLang="x-none">
                <a:latin typeface="Consolas" charset="0"/>
              </a:rPr>
              <a:t>println(</a:t>
            </a:r>
            <a:r>
              <a:rPr lang="en-US" altLang="x-none" b="1">
                <a:latin typeface="Consolas" charset="0"/>
              </a:rPr>
              <a:t>"Average: " + </a:t>
            </a:r>
            <a:r>
              <a:rPr lang="en-US" altLang="x-none">
                <a:latin typeface="Consolas" charset="0"/>
              </a:rPr>
              <a:t>(95.1 + 71.9) / 2);</a:t>
            </a:r>
          </a:p>
          <a:p>
            <a:pPr lvl="1">
              <a:lnSpc>
                <a:spcPct val="90000"/>
              </a:lnSpc>
              <a:buFont typeface="Wingdings" charset="2"/>
              <a:buNone/>
              <a:tabLst>
                <a:tab pos="3200400" algn="l"/>
              </a:tabLst>
            </a:pPr>
            <a:r>
              <a:rPr lang="en-US" altLang="x-none" sz="900">
                <a:latin typeface="Courier New" charset="0"/>
              </a:rPr>
              <a:t>	</a:t>
            </a:r>
          </a:p>
          <a:p>
            <a:pPr lvl="1">
              <a:lnSpc>
                <a:spcPct val="110000"/>
              </a:lnSpc>
              <a:buFontTx/>
              <a:buNone/>
              <a:tabLst>
                <a:tab pos="3200400" algn="l"/>
              </a:tabLst>
            </a:pPr>
            <a:r>
              <a:rPr lang="en-US" altLang="x-none"/>
              <a:t>	Output:        </a:t>
            </a:r>
            <a:r>
              <a:rPr lang="en-US" altLang="x-none">
                <a:latin typeface="Consolas" charset="0"/>
              </a:rPr>
              <a:t>Average: 83.5</a:t>
            </a:r>
          </a:p>
        </p:txBody>
      </p:sp>
    </p:spTree>
    <p:extLst>
      <p:ext uri="{BB962C8B-B14F-4D97-AF65-F5344CB8AC3E}">
        <p14:creationId xmlns:p14="http://schemas.microsoft.com/office/powerpoint/2010/main" val="5551153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[Extra]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2 - 4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                         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  </a:t>
            </a:r>
            <a:endParaRPr lang="mr-IN" sz="4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15 / 2.0 + 6                          </a:t>
            </a:r>
            <a:endParaRPr lang="en-US" sz="48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1 * 2 + 3 * 5 % 4                </a:t>
            </a:r>
            <a:endParaRPr lang="en-US" sz="48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/>
              <a:t>“</a:t>
            </a:r>
            <a:r>
              <a:rPr lang="en-US" sz="4800" dirty="0" err="1"/>
              <a:t>abc</a:t>
            </a:r>
            <a:r>
              <a:rPr lang="en-US" sz="4800" dirty="0"/>
              <a:t>” + 1 + 2                       </a:t>
            </a:r>
            <a:endParaRPr lang="en-US" sz="4800" dirty="0">
              <a:solidFill>
                <a:srgbClr val="FF0000"/>
              </a:solidFill>
            </a:endParaRP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4800" dirty="0" err="1">
                <a:latin typeface="Calibri" charset="0"/>
                <a:ea typeface="Calibri" charset="0"/>
                <a:cs typeface="Calibri" charset="0"/>
              </a:rPr>
              <a:t>abc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” + (1 + 2)                   </a:t>
            </a:r>
            <a:endParaRPr lang="en-US" sz="48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310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[Extra]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sz="4800" dirty="0">
                <a:latin typeface="Calibri" charset="0"/>
                <a:ea typeface="Calibri" charset="0"/>
                <a:cs typeface="Calibri" charset="0"/>
              </a:rPr>
              <a:t>5 + 3 / 2 - 4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                         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 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  </a:t>
            </a:r>
            <a:endParaRPr lang="mr-IN" sz="4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15 / 2.0 + 6                         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13.5</a:t>
            </a: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1 * 2 + 3 * 5 % 4                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11</a:t>
            </a:r>
          </a:p>
          <a:p>
            <a:r>
              <a:rPr lang="en-US" sz="4800" dirty="0"/>
              <a:t>“</a:t>
            </a:r>
            <a:r>
              <a:rPr lang="en-US" sz="4800" dirty="0" err="1"/>
              <a:t>abc</a:t>
            </a:r>
            <a:r>
              <a:rPr lang="en-US" sz="4800" dirty="0"/>
              <a:t>” + 1 + 2                       </a:t>
            </a:r>
            <a:r>
              <a:rPr lang="en-US" sz="4800" dirty="0">
                <a:solidFill>
                  <a:srgbClr val="FF0000"/>
                </a:solidFill>
              </a:rPr>
              <a:t>"abc12"</a:t>
            </a:r>
          </a:p>
          <a:p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4800" dirty="0" err="1">
                <a:latin typeface="Calibri" charset="0"/>
                <a:ea typeface="Calibri" charset="0"/>
                <a:cs typeface="Calibri" charset="0"/>
              </a:rPr>
              <a:t>abc</a:t>
            </a:r>
            <a:r>
              <a:rPr lang="en-US" sz="4800" dirty="0">
                <a:latin typeface="Calibri" charset="0"/>
                <a:ea typeface="Calibri" charset="0"/>
                <a:cs typeface="Calibri" charset="0"/>
              </a:rPr>
              <a:t>” + (1 + 2)                   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"abc3"</a:t>
            </a:r>
          </a:p>
          <a:p>
            <a:endParaRPr lang="en-US" sz="4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2200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x-none" dirty="0"/>
              <a:t>[Extra] Precedence examples</a:t>
            </a:r>
          </a:p>
        </p:txBody>
      </p:sp>
      <p:sp>
        <p:nvSpPr>
          <p:cNvPr id="1419267" name="Rectangle 3"/>
          <p:cNvSpPr>
            <a:spLocks noChangeArrowheads="1"/>
          </p:cNvSpPr>
          <p:nvPr/>
        </p:nvSpPr>
        <p:spPr bwMode="auto">
          <a:xfrm>
            <a:off x="7620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73050" indent="-27305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1pPr>
            <a:lvl2pPr marL="37931725" indent="-37474525" algn="l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alibri" charset="0"/>
              </a:defRPr>
            </a:lvl2pPr>
            <a:lvl3pPr>
              <a:spcBef>
                <a:spcPct val="20000"/>
              </a:spcBef>
              <a:defRPr sz="2000">
                <a:solidFill>
                  <a:schemeClr val="tx1"/>
                </a:solidFill>
                <a:latin typeface="Calibri" charset="0"/>
              </a:defRPr>
            </a:lvl3pPr>
            <a:lvl4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4pPr>
            <a:lvl5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5pPr>
            <a:lvl6pPr marL="4572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9144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13716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18288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latin typeface="Consolas" charset="0"/>
              </a:rPr>
              <a:t>1 * 2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</a:t>
            </a:r>
            <a:endParaRPr lang="en-US" altLang="x-none" sz="2500" b="1" dirty="0">
              <a:solidFill>
                <a:srgbClr val="800000"/>
              </a:solidFill>
              <a:latin typeface="Consolas" charset="0"/>
            </a:endParaRPr>
          </a:p>
        </p:txBody>
      </p:sp>
      <p:sp>
        <p:nvSpPr>
          <p:cNvPr id="1419268" name="Rectangle 4"/>
          <p:cNvSpPr>
            <a:spLocks noChangeArrowheads="1"/>
          </p:cNvSpPr>
          <p:nvPr/>
        </p:nvSpPr>
        <p:spPr bwMode="auto">
          <a:xfrm>
            <a:off x="4572000" y="1371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algn="l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“</a:t>
            </a:r>
            <a:r>
              <a:rPr lang="en-US" altLang="x-none" sz="2400" dirty="0" err="1">
                <a:latin typeface="Consolas" charset="0"/>
                <a:ea typeface="Times New Roman" charset="0"/>
                <a:cs typeface="Times New Roman" charset="0"/>
              </a:rPr>
              <a:t>abc</a:t>
            </a: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” + 1 + 2    </a:t>
            </a:r>
          </a:p>
        </p:txBody>
      </p:sp>
    </p:spTree>
    <p:extLst>
      <p:ext uri="{BB962C8B-B14F-4D97-AF65-F5344CB8AC3E}">
        <p14:creationId xmlns:p14="http://schemas.microsoft.com/office/powerpoint/2010/main" val="9362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x-none" dirty="0"/>
              <a:t>[Extra] Precedence examples</a:t>
            </a:r>
          </a:p>
        </p:txBody>
      </p:sp>
      <p:sp>
        <p:nvSpPr>
          <p:cNvPr id="1419267" name="Rectangle 3"/>
          <p:cNvSpPr>
            <a:spLocks noChangeArrowheads="1"/>
          </p:cNvSpPr>
          <p:nvPr/>
        </p:nvSpPr>
        <p:spPr bwMode="auto">
          <a:xfrm>
            <a:off x="7620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73050" indent="-27305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1pPr>
            <a:lvl2pPr marL="37931725" indent="-37474525" algn="l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alibri" charset="0"/>
              </a:defRPr>
            </a:lvl2pPr>
            <a:lvl3pPr>
              <a:spcBef>
                <a:spcPct val="20000"/>
              </a:spcBef>
              <a:defRPr sz="2000">
                <a:solidFill>
                  <a:schemeClr val="tx1"/>
                </a:solidFill>
                <a:latin typeface="Calibri" charset="0"/>
              </a:defRPr>
            </a:lvl3pPr>
            <a:lvl4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4pPr>
            <a:lvl5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5pPr>
            <a:lvl6pPr marL="4572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9144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13716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18288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latin typeface="Consolas" charset="0"/>
              </a:rPr>
              <a:t>1 * 2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2</a:t>
            </a:r>
            <a:r>
              <a:rPr lang="en-US" altLang="x-none" sz="2500" dirty="0">
                <a:latin typeface="Consolas" charset="0"/>
              </a:rPr>
              <a:t>  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15</a:t>
            </a:r>
            <a:r>
              <a:rPr lang="en-US" altLang="x-none" sz="2500" dirty="0">
                <a:latin typeface="Consolas" charset="0"/>
              </a:rPr>
              <a:t>  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\___/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3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\________/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| 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5</a:t>
            </a:r>
          </a:p>
        </p:txBody>
      </p:sp>
      <p:sp>
        <p:nvSpPr>
          <p:cNvPr id="1419268" name="Rectangle 4"/>
          <p:cNvSpPr>
            <a:spLocks noChangeArrowheads="1"/>
          </p:cNvSpPr>
          <p:nvPr/>
        </p:nvSpPr>
        <p:spPr bwMode="auto">
          <a:xfrm>
            <a:off x="4572000" y="1371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algn="l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“</a:t>
            </a:r>
            <a:r>
              <a:rPr lang="en-US" altLang="x-none" sz="2400" dirty="0" err="1">
                <a:latin typeface="Consolas" charset="0"/>
                <a:ea typeface="Times New Roman" charset="0"/>
                <a:cs typeface="Times New Roman" charset="0"/>
              </a:rPr>
              <a:t>abc</a:t>
            </a: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” + 1 + 2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</a:t>
            </a: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37314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 autoUpdateAnimBg="0"/>
      <p:bldP spid="1419268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19" name="Freeform 18"/>
          <p:cNvSpPr/>
          <p:nvPr/>
        </p:nvSpPr>
        <p:spPr>
          <a:xfrm>
            <a:off x="3183673" y="32766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36908" y="360318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21" name="Freeform 20"/>
          <p:cNvSpPr/>
          <p:nvPr/>
        </p:nvSpPr>
        <p:spPr>
          <a:xfrm>
            <a:off x="314092" y="335094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46027" y="3516691"/>
            <a:ext cx="257314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Graphics Program</a:t>
            </a:r>
          </a:p>
        </p:txBody>
      </p:sp>
      <p:sp>
        <p:nvSpPr>
          <p:cNvPr id="23" name="Freeform 22"/>
          <p:cNvSpPr/>
          <p:nvPr/>
        </p:nvSpPr>
        <p:spPr>
          <a:xfrm>
            <a:off x="6272560" y="3284034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1168" y="3524125"/>
            <a:ext cx="24753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Console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5970" y="5089011"/>
            <a:ext cx="2759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SuperKarel</a:t>
            </a:r>
            <a:r>
              <a:rPr lang="en-US" sz="2200" dirty="0"/>
              <a:t> Program</a:t>
            </a:r>
          </a:p>
        </p:txBody>
      </p:sp>
      <p:sp>
        <p:nvSpPr>
          <p:cNvPr id="26" name="Freeform 25"/>
          <p:cNvSpPr/>
          <p:nvPr/>
        </p:nvSpPr>
        <p:spPr>
          <a:xfrm>
            <a:off x="332677" y="4841486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124200" y="1600200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52026" y="1836574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29" name="Freeform 28"/>
          <p:cNvSpPr/>
          <p:nvPr/>
        </p:nvSpPr>
        <p:spPr>
          <a:xfrm>
            <a:off x="1744673" y="2650612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74829" y="2728671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845204" y="2684066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386164" y="4390203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904892" y="2996300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2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x-none" dirty="0"/>
              <a:t>[Extra] Precedence examples</a:t>
            </a:r>
          </a:p>
        </p:txBody>
      </p:sp>
      <p:sp>
        <p:nvSpPr>
          <p:cNvPr id="1419267" name="Rectangle 3"/>
          <p:cNvSpPr>
            <a:spLocks noChangeArrowheads="1"/>
          </p:cNvSpPr>
          <p:nvPr/>
        </p:nvSpPr>
        <p:spPr bwMode="auto">
          <a:xfrm>
            <a:off x="762000" y="13716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73050" indent="-27305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1pPr>
            <a:lvl2pPr marL="37931725" indent="-37474525" algn="l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Calibri" charset="0"/>
              </a:defRPr>
            </a:lvl2pPr>
            <a:lvl3pPr>
              <a:spcBef>
                <a:spcPct val="20000"/>
              </a:spcBef>
              <a:defRPr sz="2000">
                <a:solidFill>
                  <a:schemeClr val="tx1"/>
                </a:solidFill>
                <a:latin typeface="Calibri" charset="0"/>
              </a:defRPr>
            </a:lvl3pPr>
            <a:lvl4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4pPr>
            <a:lvl5pPr>
              <a:spcBef>
                <a:spcPct val="20000"/>
              </a:spcBef>
              <a:defRPr>
                <a:solidFill>
                  <a:schemeClr val="tx1"/>
                </a:solidFill>
                <a:latin typeface="Calibri" charset="0"/>
              </a:defRPr>
            </a:lvl5pPr>
            <a:lvl6pPr marL="4572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9144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13716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1828800" fontAlgn="base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latin typeface="Consolas" charset="0"/>
              </a:rPr>
              <a:t>1 * 2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2</a:t>
            </a:r>
            <a:r>
              <a:rPr lang="en-US" altLang="x-none" sz="2500" dirty="0">
                <a:latin typeface="Consolas" charset="0"/>
              </a:rPr>
              <a:t>   + 3 * 5 %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\_/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15</a:t>
            </a:r>
            <a:r>
              <a:rPr lang="en-US" altLang="x-none" sz="2500" dirty="0">
                <a:latin typeface="Consolas" charset="0"/>
              </a:rPr>
              <a:t>   % 4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\___/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      |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2   +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3</a:t>
            </a:r>
          </a:p>
          <a:p>
            <a:pPr>
              <a:lnSpc>
                <a:spcPct val="80000"/>
              </a:lnSpc>
              <a:buClr>
                <a:schemeClr val="bg1"/>
              </a:buClr>
            </a:pP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\________/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solidFill>
                  <a:srgbClr val="808080"/>
                </a:solidFill>
                <a:latin typeface="Consolas" charset="0"/>
              </a:rPr>
              <a:t>       | </a:t>
            </a:r>
            <a:br>
              <a:rPr lang="en-US" altLang="x-none" sz="2500" dirty="0">
                <a:solidFill>
                  <a:srgbClr val="808080"/>
                </a:solidFill>
                <a:latin typeface="Consolas" charset="0"/>
              </a:rPr>
            </a:br>
            <a:r>
              <a:rPr lang="en-US" altLang="x-none" sz="2500" dirty="0">
                <a:latin typeface="Consolas" charset="0"/>
              </a:rPr>
              <a:t>       </a:t>
            </a:r>
            <a:r>
              <a:rPr lang="en-US" altLang="x-none" sz="2500" b="1" dirty="0">
                <a:solidFill>
                  <a:srgbClr val="800000"/>
                </a:solidFill>
                <a:latin typeface="Consolas" charset="0"/>
              </a:rPr>
              <a:t>5</a:t>
            </a:r>
          </a:p>
        </p:txBody>
      </p:sp>
      <p:sp>
        <p:nvSpPr>
          <p:cNvPr id="1419268" name="Rectangle 4"/>
          <p:cNvSpPr>
            <a:spLocks noChangeArrowheads="1"/>
          </p:cNvSpPr>
          <p:nvPr/>
        </p:nvSpPr>
        <p:spPr bwMode="auto">
          <a:xfrm>
            <a:off x="4572000" y="13716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algn="l">
              <a:defRPr>
                <a:solidFill>
                  <a:schemeClr val="tx1"/>
                </a:solidFill>
                <a:latin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“</a:t>
            </a:r>
            <a:r>
              <a:rPr lang="en-US" altLang="x-none" sz="2400" dirty="0" err="1">
                <a:latin typeface="Consolas" charset="0"/>
                <a:ea typeface="Times New Roman" charset="0"/>
                <a:cs typeface="Times New Roman" charset="0"/>
              </a:rPr>
              <a:t>abc</a:t>
            </a: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” + 1 + 2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\_/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b="1" dirty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    “abc1”</a:t>
            </a: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 + 2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bg1"/>
              </a:buClr>
              <a:buSzPct val="60000"/>
              <a:buFont typeface="Wingdings" charset="2"/>
              <a:buChar char="n"/>
            </a:pP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\___/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  |</a:t>
            </a:r>
            <a:b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</a:br>
            <a:r>
              <a:rPr lang="en-US" altLang="x-none" sz="2400" dirty="0">
                <a:solidFill>
                  <a:srgbClr val="808080"/>
                </a:solidFill>
                <a:latin typeface="Consolas" charset="0"/>
                <a:ea typeface="Times New Roman" charset="0"/>
                <a:cs typeface="Times New Roman" charset="0"/>
              </a:rPr>
              <a:t>       </a:t>
            </a:r>
            <a:r>
              <a:rPr lang="en-US" altLang="x-none" sz="2400" b="1" dirty="0">
                <a:solidFill>
                  <a:srgbClr val="800000"/>
                </a:solidFill>
                <a:latin typeface="Consolas" charset="0"/>
                <a:ea typeface="Times New Roman" charset="0"/>
                <a:cs typeface="Times New Roman" charset="0"/>
              </a:rPr>
              <a:t>“abc12”</a:t>
            </a:r>
            <a:r>
              <a:rPr lang="en-US" altLang="x-none" sz="2400" dirty="0">
                <a:latin typeface="Consolas" charset="0"/>
                <a:ea typeface="Times New Roman" charset="0"/>
                <a:cs typeface="Times New Roman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04832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9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9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67" grpId="0" build="p" autoUpdateAnimBg="0"/>
      <p:bldP spid="1419268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[Extra] print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public class HelloWorld </a:t>
            </a:r>
            <a:r>
              <a:rPr lang="en-GB" altLang="x-none" sz="2000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000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000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		 print("Hello, 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		 print("world!");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00"/>
              </a:spcBef>
              <a:buFont typeface="Wingdings" charset="2"/>
              <a:buNone/>
            </a:pPr>
            <a:r>
              <a:rPr lang="en-GB" altLang="x-none" sz="2000" dirty="0">
                <a:latin typeface="Consolas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895600"/>
            <a:ext cx="4800600" cy="30046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66700" y="5883834"/>
            <a:ext cx="9677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x-none" sz="2600" dirty="0"/>
              <a:t>Same as </a:t>
            </a:r>
            <a:r>
              <a:rPr lang="en-GB" altLang="x-none" sz="2600" dirty="0" err="1">
                <a:latin typeface="Consolas" charset="0"/>
              </a:rPr>
              <a:t>println</a:t>
            </a:r>
            <a:r>
              <a:rPr lang="en-GB" altLang="x-none" sz="2600" dirty="0">
                <a:ea typeface="Arial" charset="0"/>
                <a:cs typeface="Arial" charset="0"/>
              </a:rPr>
              <a:t>, </a:t>
            </a:r>
            <a:r>
              <a:rPr lang="en-GB" altLang="x-none" sz="2600" dirty="0"/>
              <a:t>but does not go to the next line.</a:t>
            </a:r>
          </a:p>
        </p:txBody>
      </p:sp>
    </p:spTree>
    <p:extLst>
      <p:ext uri="{BB962C8B-B14F-4D97-AF65-F5344CB8AC3E}">
        <p14:creationId xmlns:p14="http://schemas.microsoft.com/office/powerpoint/2010/main" val="76312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[Extra] Escape sequences</a:t>
            </a:r>
          </a:p>
        </p:txBody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GB" altLang="x-none" b="1"/>
              <a:t>escape sequence</a:t>
            </a:r>
            <a:r>
              <a:rPr lang="en-GB" altLang="x-none"/>
              <a:t>: A special sequence of characters used to represent certain special characters in a string.</a:t>
            </a:r>
            <a:br>
              <a:rPr lang="en-GB" altLang="x-none"/>
            </a:br>
            <a:endParaRPr lang="en-GB" altLang="x-none" sz="800"/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\t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tab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\n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new line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\"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quotation mark character</a:t>
            </a:r>
          </a:p>
          <a:p>
            <a:pPr lvl="1">
              <a:spcBef>
                <a:spcPts val="500"/>
              </a:spcBef>
              <a:buFontTx/>
              <a:buNone/>
            </a:pPr>
            <a:r>
              <a:rPr lang="en-GB" altLang="x-none">
                <a:latin typeface="Courier New" charset="0"/>
              </a:rPr>
              <a:t>	</a:t>
            </a:r>
            <a:r>
              <a:rPr lang="en-GB" altLang="x-none">
                <a:latin typeface="Consolas" charset="0"/>
              </a:rPr>
              <a:t>\\</a:t>
            </a:r>
            <a:r>
              <a:rPr lang="en-GB" altLang="x-none">
                <a:latin typeface="Courier New" charset="0"/>
              </a:rPr>
              <a:t>   </a:t>
            </a:r>
            <a:r>
              <a:rPr lang="en-GB" altLang="x-none"/>
              <a:t>backslash character</a:t>
            </a:r>
          </a:p>
          <a:p>
            <a:pPr lvl="1">
              <a:spcBef>
                <a:spcPts val="500"/>
              </a:spcBef>
            </a:pPr>
            <a:endParaRPr lang="en-GB" altLang="x-none"/>
          </a:p>
          <a:p>
            <a:pPr lvl="1">
              <a:spcBef>
                <a:spcPts val="500"/>
              </a:spcBef>
            </a:pPr>
            <a:r>
              <a:rPr lang="en-GB" altLang="x-none"/>
              <a:t>Example:</a:t>
            </a:r>
            <a:br>
              <a:rPr lang="en-GB" altLang="x-none"/>
            </a:br>
            <a:r>
              <a:rPr lang="en-GB" altLang="x-none" sz="2000">
                <a:latin typeface="Consolas" charset="0"/>
              </a:rPr>
              <a:t>println("</a:t>
            </a:r>
            <a:r>
              <a:rPr lang="en-GB" altLang="x-none" sz="2000" b="1">
                <a:latin typeface="Consolas" charset="0"/>
              </a:rPr>
              <a:t>\\</a:t>
            </a:r>
            <a:r>
              <a:rPr lang="en-GB" altLang="x-none" sz="2000">
                <a:latin typeface="Consolas" charset="0"/>
              </a:rPr>
              <a:t>hello</a:t>
            </a:r>
            <a:r>
              <a:rPr lang="en-GB" altLang="x-none" sz="2000" b="1">
                <a:latin typeface="Consolas" charset="0"/>
              </a:rPr>
              <a:t>\n</a:t>
            </a:r>
            <a:r>
              <a:rPr lang="en-GB" altLang="x-none" sz="2000">
                <a:latin typeface="Consolas" charset="0"/>
              </a:rPr>
              <a:t>how</a:t>
            </a:r>
            <a:r>
              <a:rPr lang="en-GB" altLang="x-none" sz="2000" b="1">
                <a:latin typeface="Consolas" charset="0"/>
              </a:rPr>
              <a:t>\t</a:t>
            </a:r>
            <a:r>
              <a:rPr lang="en-GB" altLang="x-none" sz="2000">
                <a:latin typeface="Consolas" charset="0"/>
              </a:rPr>
              <a:t>are 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you</a:t>
            </a:r>
            <a:r>
              <a:rPr lang="en-GB" altLang="x-none" sz="2000" b="1">
                <a:latin typeface="Consolas" charset="0"/>
              </a:rPr>
              <a:t>\"</a:t>
            </a:r>
            <a:r>
              <a:rPr lang="en-GB" altLang="x-none" sz="2000">
                <a:latin typeface="Consolas" charset="0"/>
              </a:rPr>
              <a:t>?</a:t>
            </a:r>
            <a:r>
              <a:rPr lang="en-GB" altLang="x-none" sz="2000" b="1">
                <a:latin typeface="Consolas" charset="0"/>
              </a:rPr>
              <a:t>\\\\</a:t>
            </a:r>
            <a:r>
              <a:rPr lang="en-GB" altLang="x-none" sz="2000">
                <a:latin typeface="Consolas" charset="0"/>
              </a:rPr>
              <a:t>");</a:t>
            </a:r>
            <a:br>
              <a:rPr lang="en-GB" altLang="x-none" sz="2000">
                <a:latin typeface="Consolas" charset="0"/>
              </a:rPr>
            </a:br>
            <a:endParaRPr lang="en-GB" altLang="x-none" sz="900">
              <a:latin typeface="Consolas" charset="0"/>
            </a:endParaRPr>
          </a:p>
          <a:p>
            <a:pPr lvl="1">
              <a:spcBef>
                <a:spcPts val="500"/>
              </a:spcBef>
            </a:pPr>
            <a:r>
              <a:rPr lang="en-GB" altLang="x-none"/>
              <a:t>Output:</a:t>
            </a:r>
            <a:br>
              <a:rPr lang="en-GB" altLang="x-none"/>
            </a:br>
            <a:r>
              <a:rPr lang="en-GB" altLang="x-none">
                <a:latin typeface="Consolas" charset="0"/>
              </a:rPr>
              <a:t>\hello</a:t>
            </a:r>
            <a:br>
              <a:rPr lang="en-GB" altLang="x-none">
                <a:latin typeface="Consolas" charset="0"/>
              </a:rPr>
            </a:br>
            <a:r>
              <a:rPr lang="en-GB" altLang="x-none">
                <a:latin typeface="Consolas" charset="0"/>
              </a:rPr>
              <a:t>how	are "you"?\\</a:t>
            </a:r>
            <a:endParaRPr lang="en-US" altLang="x-none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5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Java Program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7162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Java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28956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acm.program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.*;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HelloWorld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run() {</a:t>
            </a:r>
            <a:br>
              <a:rPr lang="en-US" sz="23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(“Hello, world!”);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4191000"/>
            <a:ext cx="4800600" cy="3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44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10845</TotalTime>
  <Words>3085</Words>
  <Application>Microsoft Macintosh PowerPoint</Application>
  <PresentationFormat>On-screen Show (4:3)</PresentationFormat>
  <Paragraphs>815</Paragraphs>
  <Slides>72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ＭＳ Ｐゴシック</vt:lpstr>
      <vt:lpstr>Andale Mono</vt:lpstr>
      <vt:lpstr>Arial</vt:lpstr>
      <vt:lpstr>Calibri</vt:lpstr>
      <vt:lpstr>Consolas</vt:lpstr>
      <vt:lpstr>Courier</vt:lpstr>
      <vt:lpstr>Courier New</vt:lpstr>
      <vt:lpstr>Mangal</vt:lpstr>
      <vt:lpstr>Tahoma</vt:lpstr>
      <vt:lpstr>Times New Roman</vt:lpstr>
      <vt:lpstr>Verdana</vt:lpstr>
      <vt:lpstr>Wingdings</vt:lpstr>
      <vt:lpstr>Default Design</vt:lpstr>
      <vt:lpstr>CS 106A, Lecture 4 Introduction to Java</vt:lpstr>
      <vt:lpstr>Plan For Today</vt:lpstr>
      <vt:lpstr>Announcements</vt:lpstr>
      <vt:lpstr>Plan For Today</vt:lpstr>
      <vt:lpstr>Bye, Karel!</vt:lpstr>
      <vt:lpstr>Plan For Today</vt:lpstr>
      <vt:lpstr>Java</vt:lpstr>
      <vt:lpstr>Our First Java Program</vt:lpstr>
      <vt:lpstr>Our First Java Program</vt:lpstr>
      <vt:lpstr>Console Programs</vt:lpstr>
      <vt:lpstr>Console Programs</vt:lpstr>
      <vt:lpstr>Console Output: println</vt:lpstr>
      <vt:lpstr>Console I/O</vt:lpstr>
      <vt:lpstr>Console I/O</vt:lpstr>
      <vt:lpstr>Plan For Today</vt:lpstr>
      <vt:lpstr>Variables = Boxes</vt:lpstr>
      <vt:lpstr>Variables = Boxes</vt:lpstr>
      <vt:lpstr>Making a new Variable</vt:lpstr>
      <vt:lpstr>Making a new Variable</vt:lpstr>
      <vt:lpstr>Variable Types</vt:lpstr>
      <vt:lpstr>How much does a movie cost?</vt:lpstr>
      <vt:lpstr>How many Teslas in Palo Alto?</vt:lpstr>
      <vt:lpstr>double vs. int</vt:lpstr>
      <vt:lpstr>Declaration</vt:lpstr>
      <vt:lpstr>Assignment</vt:lpstr>
      <vt:lpstr>Assignment</vt:lpstr>
      <vt:lpstr>Assignment</vt:lpstr>
      <vt:lpstr>Declare + initialize</vt:lpstr>
      <vt:lpstr>‘=‘ Means Assignment</vt:lpstr>
      <vt:lpstr>Using Variables</vt:lpstr>
      <vt:lpstr>Using Variables</vt:lpstr>
      <vt:lpstr>Assignment and types</vt:lpstr>
      <vt:lpstr>Compiler Errors</vt:lpstr>
      <vt:lpstr>Console Input: readInt et al.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Add2Integers</vt:lpstr>
      <vt:lpstr>Plan For Today</vt:lpstr>
      <vt:lpstr>Expressions</vt:lpstr>
      <vt:lpstr>Integer remainder %</vt:lpstr>
      <vt:lpstr>What does this do?</vt:lpstr>
      <vt:lpstr>What does this do?</vt:lpstr>
      <vt:lpstr>Integer division</vt:lpstr>
      <vt:lpstr>Type Interactions</vt:lpstr>
      <vt:lpstr>Type Interactions</vt:lpstr>
      <vt:lpstr>Pitfalls of Integer Division</vt:lpstr>
      <vt:lpstr>Plan For Today</vt:lpstr>
      <vt:lpstr>Practice: Receipt Program</vt:lpstr>
      <vt:lpstr>Practice: Receipt Program</vt:lpstr>
      <vt:lpstr>Recap</vt:lpstr>
      <vt:lpstr>[Extra] Precedence</vt:lpstr>
      <vt:lpstr>[Extra] String concatenation</vt:lpstr>
      <vt:lpstr>[Extra] Practice</vt:lpstr>
      <vt:lpstr>[Extra] Practice</vt:lpstr>
      <vt:lpstr>[Extra] Precedence examples</vt:lpstr>
      <vt:lpstr>[Extra] Precedence examples</vt:lpstr>
      <vt:lpstr>[Extra] Precedence examples</vt:lpstr>
      <vt:lpstr>[Extra] print</vt:lpstr>
      <vt:lpstr>[Extra] Escape sequences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Colin Kincaid</cp:lastModifiedBy>
  <cp:revision>943</cp:revision>
  <cp:lastPrinted>2018-06-28T21:18:31Z</cp:lastPrinted>
  <dcterms:created xsi:type="dcterms:W3CDTF">2008-06-28T20:57:21Z</dcterms:created>
  <dcterms:modified xsi:type="dcterms:W3CDTF">2018-06-29T21:51:25Z</dcterms:modified>
</cp:coreProperties>
</file>